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8" r:id="rId32"/>
    <p:sldId id="287" r:id="rId33"/>
    <p:sldId id="278" r:id="rId34"/>
  </p:sldIdLst>
  <p:sldSz cx="9144000" cy="5143500" type="screen16x9"/>
  <p:notesSz cx="6858000" cy="9144000"/>
  <p:embeddedFontLst>
    <p:embeddedFont>
      <p:font typeface="Source Sans Pro" panose="020B0503030403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69"/>
    <p:restoredTop sz="94586"/>
  </p:normalViewPr>
  <p:slideViewPr>
    <p:cSldViewPr snapToGrid="0">
      <p:cViewPr varScale="1">
        <p:scale>
          <a:sx n="94" d="100"/>
          <a:sy n="94" d="100"/>
        </p:scale>
        <p:origin x="200" y="8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9" name="Google Shape;149;p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7" name="Google Shape;15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6" name="Google Shape;166;p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Whatever ground truth we give it!</a:t>
            </a:r>
            <a:endParaRPr sz="1200" b="0" i="0" u="none" strike="noStrike" cap="none">
              <a:solidFill>
                <a:schemeClr val="dk1"/>
              </a:solidFill>
              <a:latin typeface="Calibri"/>
              <a:ea typeface="Calibri"/>
              <a:cs typeface="Calibri"/>
              <a:sym typeface="Calibri"/>
            </a:endParaRPr>
          </a:p>
        </p:txBody>
      </p:sp>
      <p:sp>
        <p:nvSpPr>
          <p:cNvPr id="174" name="Google Shape;17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1" name="Google Shape;181;p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88" name="Google Shape;188;p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96" name="Google Shape;196;p1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3" name="Google Shape;203;p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e1eb3e0d1_0_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Google Shape;210;g3e1eb3e0d1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1" name="Google Shape;211;g3e1eb3e0d1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e1eb3e0d1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Google Shape;219;g3e1eb3e0d1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a:t>Encoding rules for context-dependent mensural notation</a:t>
            </a:r>
            <a:endParaRPr/>
          </a:p>
          <a:p>
            <a:pPr marL="0" lvl="0" indent="0" rtl="0">
              <a:spcBef>
                <a:spcPts val="0"/>
              </a:spcBef>
              <a:spcAft>
                <a:spcPts val="0"/>
              </a:spcAft>
              <a:buNone/>
            </a:pPr>
            <a:r>
              <a:rPr lang="en-US"/>
              <a:t>Relate to Measuring Polyphony</a:t>
            </a:r>
            <a:endParaRPr/>
          </a:p>
          <a:p>
            <a:pPr marL="0" lvl="0" indent="0">
              <a:spcBef>
                <a:spcPts val="0"/>
              </a:spcBef>
              <a:spcAft>
                <a:spcPts val="0"/>
              </a:spcAft>
              <a:buNone/>
            </a:pPr>
            <a:endParaRPr/>
          </a:p>
        </p:txBody>
      </p:sp>
      <p:sp>
        <p:nvSpPr>
          <p:cNvPr id="220" name="Google Shape;220;g3e1eb3e0d1_0_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PARTNER LIST -- Include all partners who will be at IAML!</a:t>
            </a:r>
            <a:endParaRPr sz="1200" b="0" i="0" u="none" strike="noStrike" cap="none">
              <a:solidFill>
                <a:schemeClr val="dk1"/>
              </a:solidFill>
              <a:latin typeface="Calibri"/>
              <a:ea typeface="Calibri"/>
              <a:cs typeface="Calibri"/>
              <a:sym typeface="Calibri"/>
            </a:endParaRPr>
          </a:p>
        </p:txBody>
      </p:sp>
      <p:sp>
        <p:nvSpPr>
          <p:cNvPr id="94" name="Google Shape;9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7" name="Google Shape;227;p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3" name="Google Shape;233;p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41" name="Google Shape;241;p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e1eb3e0d1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Google Shape;255;g3e1eb3e0d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6" name="Google Shape;256;g3e1eb3e0d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e1eb3e0d1_0_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Google Shape;264;g3e1eb3e0d1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5" name="Google Shape;265;g3e1eb3e0d1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2" name="Google Shape;272;p2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a:t>Comparing downbeats (only) to offbeats (only)</a:t>
            </a:r>
            <a:endParaRPr/>
          </a:p>
        </p:txBody>
      </p:sp>
      <p:sp>
        <p:nvSpPr>
          <p:cNvPr id="280" name="Google Shape;280;p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e1eb3e0d1_0_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Google Shape;287;g3e1eb3e0d1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88" name="Google Shape;288;g3e1eb3e0d1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e1eb3e0d1_0_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Google Shape;295;g3e1eb3e0d1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6" name="Google Shape;296;g3e1eb3e0d1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e1eb3e0d1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03" name="Google Shape;303;g3e1eb3e0d1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1" name="Google Shape;101;p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11" name="Google Shape;311;p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27" name="Google Shape;327;p2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19" name="Google Shape;319;p2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47" name="Google Shape;247;p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4" name="Google Shape;114;p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1" name="Google Shape;12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Music libs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Calibri"/>
              <a:buChar char="-"/>
            </a:pPr>
            <a:r>
              <a:rPr lang="en-US" sz="1200" b="0" i="0" u="none" strike="noStrike" cap="none">
                <a:solidFill>
                  <a:schemeClr val="dk1"/>
                </a:solidFill>
                <a:latin typeface="Calibri"/>
                <a:ea typeface="Calibri"/>
                <a:cs typeface="Calibri"/>
                <a:sym typeface="Calibri"/>
              </a:rPr>
              <a:t>Front page randomly serves up previews of scores in our database</a:t>
            </a:r>
            <a:endParaRPr/>
          </a:p>
        </p:txBody>
      </p:sp>
      <p:sp>
        <p:nvSpPr>
          <p:cNvPr id="129" name="Google Shape;12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2" name="Google Shape;142;p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597821"/>
            <a:ext cx="7772400" cy="110251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D97"/>
              </a:buClr>
              <a:buSzPts val="3200"/>
              <a:buFont typeface="Arial"/>
              <a:buNone/>
              <a:defRPr sz="3200" b="0" i="0" u="none" strike="noStrike" cap="none">
                <a:solidFill>
                  <a:srgbClr val="888D97"/>
                </a:solidFill>
                <a:latin typeface="Source Sans Pro"/>
                <a:ea typeface="Source Sans Pro"/>
                <a:cs typeface="Source Sans Pro"/>
                <a:sym typeface="Source Sans Pro"/>
              </a:defRPr>
            </a:lvl1pPr>
            <a:lvl2pPr marR="0" lvl="1" algn="ctr" rtl="0">
              <a:spcBef>
                <a:spcPts val="560"/>
              </a:spcBef>
              <a:spcAft>
                <a:spcPts val="0"/>
              </a:spcAft>
              <a:buClr>
                <a:srgbClr val="888D97"/>
              </a:buClr>
              <a:buSzPts val="2800"/>
              <a:buFont typeface="Arial"/>
              <a:buNone/>
              <a:defRPr sz="2800" b="0" i="0" u="none" strike="noStrike" cap="none">
                <a:solidFill>
                  <a:srgbClr val="888D97"/>
                </a:solidFill>
                <a:latin typeface="Source Sans Pro"/>
                <a:ea typeface="Source Sans Pro"/>
                <a:cs typeface="Source Sans Pro"/>
                <a:sym typeface="Source Sans Pro"/>
              </a:defRPr>
            </a:lvl2pPr>
            <a:lvl3pPr marR="0" lvl="2" algn="ctr" rtl="0">
              <a:spcBef>
                <a:spcPts val="480"/>
              </a:spcBef>
              <a:spcAft>
                <a:spcPts val="0"/>
              </a:spcAft>
              <a:buClr>
                <a:srgbClr val="888D97"/>
              </a:buClr>
              <a:buSzPts val="2400"/>
              <a:buFont typeface="Arial"/>
              <a:buNone/>
              <a:defRPr sz="2400" b="0" i="0" u="none" strike="noStrike" cap="none">
                <a:solidFill>
                  <a:srgbClr val="888D97"/>
                </a:solidFill>
                <a:latin typeface="Source Sans Pro"/>
                <a:ea typeface="Source Sans Pro"/>
                <a:cs typeface="Source Sans Pro"/>
                <a:sym typeface="Source Sans Pro"/>
              </a:defRPr>
            </a:lvl3pPr>
            <a:lvl4pPr marR="0" lvl="3" algn="ctr"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4pPr>
            <a:lvl5pPr marR="0" lvl="4" algn="ctr"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5pPr>
            <a:lvl6pPr marR="0" lvl="5" algn="ctr"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6pPr>
            <a:lvl7pPr marR="0" lvl="6" algn="ctr"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7pPr>
            <a:lvl8pPr marR="0" lvl="7" algn="ctr"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8pPr>
            <a:lvl9pPr marR="0" lvl="8" algn="ctr"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9" name="Google Shape;19;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0" name="Google Shape;2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D97"/>
                </a:solidFill>
                <a:latin typeface="Source Sans Pro"/>
                <a:ea typeface="Source Sans Pro"/>
                <a:cs typeface="Source Sans Pro"/>
                <a:sym typeface="Source Sans Pro"/>
              </a:defRPr>
            </a:lvl1pPr>
            <a:lvl2pPr marL="0" marR="0" lvl="1" indent="0" algn="r" rtl="0">
              <a:spcBef>
                <a:spcPts val="0"/>
              </a:spcBef>
              <a:buNone/>
              <a:defRPr sz="1200" b="0" i="0" u="none" strike="noStrike" cap="none">
                <a:solidFill>
                  <a:srgbClr val="888D97"/>
                </a:solidFill>
                <a:latin typeface="Source Sans Pro"/>
                <a:ea typeface="Source Sans Pro"/>
                <a:cs typeface="Source Sans Pro"/>
                <a:sym typeface="Source Sans Pro"/>
              </a:defRPr>
            </a:lvl2pPr>
            <a:lvl3pPr marL="0" marR="0" lvl="2" indent="0" algn="r" rtl="0">
              <a:spcBef>
                <a:spcPts val="0"/>
              </a:spcBef>
              <a:buNone/>
              <a:defRPr sz="1200" b="0" i="0" u="none" strike="noStrike" cap="none">
                <a:solidFill>
                  <a:srgbClr val="888D97"/>
                </a:solidFill>
                <a:latin typeface="Source Sans Pro"/>
                <a:ea typeface="Source Sans Pro"/>
                <a:cs typeface="Source Sans Pro"/>
                <a:sym typeface="Source Sans Pro"/>
              </a:defRPr>
            </a:lvl3pPr>
            <a:lvl4pPr marL="0" marR="0" lvl="3" indent="0" algn="r" rtl="0">
              <a:spcBef>
                <a:spcPts val="0"/>
              </a:spcBef>
              <a:buNone/>
              <a:defRPr sz="1200" b="0" i="0" u="none" strike="noStrike" cap="none">
                <a:solidFill>
                  <a:srgbClr val="888D97"/>
                </a:solidFill>
                <a:latin typeface="Source Sans Pro"/>
                <a:ea typeface="Source Sans Pro"/>
                <a:cs typeface="Source Sans Pro"/>
                <a:sym typeface="Source Sans Pro"/>
              </a:defRPr>
            </a:lvl4pPr>
            <a:lvl5pPr marL="0" marR="0" lvl="4" indent="0" algn="r" rtl="0">
              <a:spcBef>
                <a:spcPts val="0"/>
              </a:spcBef>
              <a:buNone/>
              <a:defRPr sz="1200" b="0" i="0" u="none" strike="noStrike" cap="none">
                <a:solidFill>
                  <a:srgbClr val="888D97"/>
                </a:solidFill>
                <a:latin typeface="Source Sans Pro"/>
                <a:ea typeface="Source Sans Pro"/>
                <a:cs typeface="Source Sans Pro"/>
                <a:sym typeface="Source Sans Pro"/>
              </a:defRPr>
            </a:lvl5pPr>
            <a:lvl6pPr marL="0" marR="0" lvl="5" indent="0" algn="r" rtl="0">
              <a:spcBef>
                <a:spcPts val="0"/>
              </a:spcBef>
              <a:buNone/>
              <a:defRPr sz="1200" b="0" i="0" u="none" strike="noStrike" cap="none">
                <a:solidFill>
                  <a:srgbClr val="888D97"/>
                </a:solidFill>
                <a:latin typeface="Source Sans Pro"/>
                <a:ea typeface="Source Sans Pro"/>
                <a:cs typeface="Source Sans Pro"/>
                <a:sym typeface="Source Sans Pro"/>
              </a:defRPr>
            </a:lvl6pPr>
            <a:lvl7pPr marL="0" marR="0" lvl="6" indent="0" algn="r" rtl="0">
              <a:spcBef>
                <a:spcPts val="0"/>
              </a:spcBef>
              <a:buNone/>
              <a:defRPr sz="1200" b="0" i="0" u="none" strike="noStrike" cap="none">
                <a:solidFill>
                  <a:srgbClr val="888D97"/>
                </a:solidFill>
                <a:latin typeface="Source Sans Pro"/>
                <a:ea typeface="Source Sans Pro"/>
                <a:cs typeface="Source Sans Pro"/>
                <a:sym typeface="Source Sans Pro"/>
              </a:defRPr>
            </a:lvl7pPr>
            <a:lvl8pPr marL="0" marR="0" lvl="7" indent="0" algn="r" rtl="0">
              <a:spcBef>
                <a:spcPts val="0"/>
              </a:spcBef>
              <a:buNone/>
              <a:defRPr sz="1200" b="0" i="0" u="none" strike="noStrike" cap="none">
                <a:solidFill>
                  <a:srgbClr val="888D97"/>
                </a:solidFill>
                <a:latin typeface="Source Sans Pro"/>
                <a:ea typeface="Source Sans Pro"/>
                <a:cs typeface="Source Sans Pro"/>
                <a:sym typeface="Source Sans Pro"/>
              </a:defRPr>
            </a:lvl8pPr>
            <a:lvl9pPr marL="0" marR="0" lvl="8" indent="0" algn="r" rtl="0">
              <a:spcBef>
                <a:spcPts val="0"/>
              </a:spcBef>
              <a:buNone/>
              <a:defRPr sz="1200" b="0" i="0" u="none" strike="noStrike" cap="none">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75" name="Google Shape;75;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6" name="Google Shape;76;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81" name="Google Shape;81;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2" name="Google Shape;82;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83" name="Google Shape;83;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24" name="Google Shape;24;p3"/>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5" name="Google Shape;25;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26" name="Google Shape;26;p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D97"/>
                </a:solidFill>
                <a:latin typeface="Source Sans Pro"/>
                <a:ea typeface="Source Sans Pro"/>
                <a:cs typeface="Source Sans Pro"/>
                <a:sym typeface="Source Sans Pro"/>
              </a:defRPr>
            </a:lvl1pPr>
            <a:lvl2pPr marL="0" marR="0" lvl="1" indent="0" algn="r" rtl="0">
              <a:spcBef>
                <a:spcPts val="0"/>
              </a:spcBef>
              <a:buNone/>
              <a:defRPr sz="1200" b="0" i="0" u="none" strike="noStrike" cap="none">
                <a:solidFill>
                  <a:srgbClr val="888D97"/>
                </a:solidFill>
                <a:latin typeface="Source Sans Pro"/>
                <a:ea typeface="Source Sans Pro"/>
                <a:cs typeface="Source Sans Pro"/>
                <a:sym typeface="Source Sans Pro"/>
              </a:defRPr>
            </a:lvl2pPr>
            <a:lvl3pPr marL="0" marR="0" lvl="2" indent="0" algn="r" rtl="0">
              <a:spcBef>
                <a:spcPts val="0"/>
              </a:spcBef>
              <a:buNone/>
              <a:defRPr sz="1200" b="0" i="0" u="none" strike="noStrike" cap="none">
                <a:solidFill>
                  <a:srgbClr val="888D97"/>
                </a:solidFill>
                <a:latin typeface="Source Sans Pro"/>
                <a:ea typeface="Source Sans Pro"/>
                <a:cs typeface="Source Sans Pro"/>
                <a:sym typeface="Source Sans Pro"/>
              </a:defRPr>
            </a:lvl3pPr>
            <a:lvl4pPr marL="0" marR="0" lvl="3" indent="0" algn="r" rtl="0">
              <a:spcBef>
                <a:spcPts val="0"/>
              </a:spcBef>
              <a:buNone/>
              <a:defRPr sz="1200" b="0" i="0" u="none" strike="noStrike" cap="none">
                <a:solidFill>
                  <a:srgbClr val="888D97"/>
                </a:solidFill>
                <a:latin typeface="Source Sans Pro"/>
                <a:ea typeface="Source Sans Pro"/>
                <a:cs typeface="Source Sans Pro"/>
                <a:sym typeface="Source Sans Pro"/>
              </a:defRPr>
            </a:lvl4pPr>
            <a:lvl5pPr marL="0" marR="0" lvl="4" indent="0" algn="r" rtl="0">
              <a:spcBef>
                <a:spcPts val="0"/>
              </a:spcBef>
              <a:buNone/>
              <a:defRPr sz="1200" b="0" i="0" u="none" strike="noStrike" cap="none">
                <a:solidFill>
                  <a:srgbClr val="888D97"/>
                </a:solidFill>
                <a:latin typeface="Source Sans Pro"/>
                <a:ea typeface="Source Sans Pro"/>
                <a:cs typeface="Source Sans Pro"/>
                <a:sym typeface="Source Sans Pro"/>
              </a:defRPr>
            </a:lvl5pPr>
            <a:lvl6pPr marL="0" marR="0" lvl="5" indent="0" algn="r" rtl="0">
              <a:spcBef>
                <a:spcPts val="0"/>
              </a:spcBef>
              <a:buNone/>
              <a:defRPr sz="1200" b="0" i="0" u="none" strike="noStrike" cap="none">
                <a:solidFill>
                  <a:srgbClr val="888D97"/>
                </a:solidFill>
                <a:latin typeface="Source Sans Pro"/>
                <a:ea typeface="Source Sans Pro"/>
                <a:cs typeface="Source Sans Pro"/>
                <a:sym typeface="Source Sans Pro"/>
              </a:defRPr>
            </a:lvl6pPr>
            <a:lvl7pPr marL="0" marR="0" lvl="6" indent="0" algn="r" rtl="0">
              <a:spcBef>
                <a:spcPts val="0"/>
              </a:spcBef>
              <a:buNone/>
              <a:defRPr sz="1200" b="0" i="0" u="none" strike="noStrike" cap="none">
                <a:solidFill>
                  <a:srgbClr val="888D97"/>
                </a:solidFill>
                <a:latin typeface="Source Sans Pro"/>
                <a:ea typeface="Source Sans Pro"/>
                <a:cs typeface="Source Sans Pro"/>
                <a:sym typeface="Source Sans Pro"/>
              </a:defRPr>
            </a:lvl7pPr>
            <a:lvl8pPr marL="0" marR="0" lvl="7" indent="0" algn="r" rtl="0">
              <a:spcBef>
                <a:spcPts val="0"/>
              </a:spcBef>
              <a:buNone/>
              <a:defRPr sz="1200" b="0" i="0" u="none" strike="noStrike" cap="none">
                <a:solidFill>
                  <a:srgbClr val="888D97"/>
                </a:solidFill>
                <a:latin typeface="Source Sans Pro"/>
                <a:ea typeface="Source Sans Pro"/>
                <a:cs typeface="Source Sans Pro"/>
                <a:sym typeface="Source Sans Pro"/>
              </a:defRPr>
            </a:lvl8pPr>
            <a:lvl9pPr marL="0" marR="0" lvl="8" indent="0" algn="r" rtl="0">
              <a:spcBef>
                <a:spcPts val="0"/>
              </a:spcBef>
              <a:buNone/>
              <a:defRPr sz="1200" b="0" i="0" u="none" strike="noStrike" cap="none">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4000"/>
              <a:buFont typeface="Source Sans Pro"/>
              <a:buNone/>
              <a:defRPr sz="4000" b="1"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D97"/>
              </a:buClr>
              <a:buSzPts val="2000"/>
              <a:buFont typeface="Arial"/>
              <a:buNone/>
              <a:defRPr sz="2000" b="0" i="0" u="none" strike="noStrike" cap="none">
                <a:solidFill>
                  <a:srgbClr val="888D97"/>
                </a:solidFill>
                <a:latin typeface="Source Sans Pro"/>
                <a:ea typeface="Source Sans Pro"/>
                <a:cs typeface="Source Sans Pro"/>
                <a:sym typeface="Source Sans Pro"/>
              </a:defRPr>
            </a:lvl1pPr>
            <a:lvl2pPr marL="914400" marR="0" lvl="1" indent="-228600" algn="l" rtl="0">
              <a:spcBef>
                <a:spcPts val="360"/>
              </a:spcBef>
              <a:spcAft>
                <a:spcPts val="0"/>
              </a:spcAft>
              <a:buClr>
                <a:srgbClr val="888D97"/>
              </a:buClr>
              <a:buSzPts val="1800"/>
              <a:buFont typeface="Arial"/>
              <a:buNone/>
              <a:defRPr sz="1800" b="0" i="0" u="none" strike="noStrike" cap="none">
                <a:solidFill>
                  <a:srgbClr val="888D97"/>
                </a:solidFill>
                <a:latin typeface="Source Sans Pro"/>
                <a:ea typeface="Source Sans Pro"/>
                <a:cs typeface="Source Sans Pro"/>
                <a:sym typeface="Source Sans Pro"/>
              </a:defRPr>
            </a:lvl2pPr>
            <a:lvl3pPr marL="1371600" marR="0" lvl="2" indent="-228600" algn="l" rtl="0">
              <a:spcBef>
                <a:spcPts val="320"/>
              </a:spcBef>
              <a:spcAft>
                <a:spcPts val="0"/>
              </a:spcAft>
              <a:buClr>
                <a:srgbClr val="888D97"/>
              </a:buClr>
              <a:buSzPts val="1600"/>
              <a:buFont typeface="Arial"/>
              <a:buNone/>
              <a:defRPr sz="1600" b="0" i="0" u="none" strike="noStrike" cap="none">
                <a:solidFill>
                  <a:srgbClr val="888D97"/>
                </a:solidFill>
                <a:latin typeface="Source Sans Pro"/>
                <a:ea typeface="Source Sans Pro"/>
                <a:cs typeface="Source Sans Pro"/>
                <a:sym typeface="Source Sans Pro"/>
              </a:defRPr>
            </a:lvl3pPr>
            <a:lvl4pPr marL="1828800" marR="0" lvl="3" indent="-228600" algn="l" rtl="0">
              <a:spcBef>
                <a:spcPts val="280"/>
              </a:spcBef>
              <a:spcAft>
                <a:spcPts val="0"/>
              </a:spcAft>
              <a:buClr>
                <a:srgbClr val="888D97"/>
              </a:buClr>
              <a:buSzPts val="1400"/>
              <a:buFont typeface="Arial"/>
              <a:buNone/>
              <a:defRPr sz="1400" b="0" i="0" u="none" strike="noStrike" cap="none">
                <a:solidFill>
                  <a:srgbClr val="888D97"/>
                </a:solidFill>
                <a:latin typeface="Source Sans Pro"/>
                <a:ea typeface="Source Sans Pro"/>
                <a:cs typeface="Source Sans Pro"/>
                <a:sym typeface="Source Sans Pro"/>
              </a:defRPr>
            </a:lvl4pPr>
            <a:lvl5pPr marL="2286000" marR="0" lvl="4" indent="-228600" algn="l" rtl="0">
              <a:spcBef>
                <a:spcPts val="280"/>
              </a:spcBef>
              <a:spcAft>
                <a:spcPts val="0"/>
              </a:spcAft>
              <a:buClr>
                <a:srgbClr val="888D97"/>
              </a:buClr>
              <a:buSzPts val="1400"/>
              <a:buFont typeface="Arial"/>
              <a:buNone/>
              <a:defRPr sz="1400" b="0" i="0" u="none" strike="noStrike" cap="none">
                <a:solidFill>
                  <a:srgbClr val="888D97"/>
                </a:solidFill>
                <a:latin typeface="Source Sans Pro"/>
                <a:ea typeface="Source Sans Pro"/>
                <a:cs typeface="Source Sans Pro"/>
                <a:sym typeface="Source Sans Pro"/>
              </a:defRPr>
            </a:lvl5pPr>
            <a:lvl6pPr marL="2743200" marR="0" lvl="5" indent="-228600" algn="l" rtl="0">
              <a:spcBef>
                <a:spcPts val="280"/>
              </a:spcBef>
              <a:spcAft>
                <a:spcPts val="0"/>
              </a:spcAft>
              <a:buClr>
                <a:srgbClr val="888D97"/>
              </a:buClr>
              <a:buSzPts val="1400"/>
              <a:buFont typeface="Arial"/>
              <a:buNone/>
              <a:defRPr sz="1400" b="0" i="0" u="none" strike="noStrike" cap="none">
                <a:solidFill>
                  <a:srgbClr val="888D97"/>
                </a:solidFill>
                <a:latin typeface="Source Sans Pro"/>
                <a:ea typeface="Source Sans Pro"/>
                <a:cs typeface="Source Sans Pro"/>
                <a:sym typeface="Source Sans Pro"/>
              </a:defRPr>
            </a:lvl6pPr>
            <a:lvl7pPr marL="3200400" marR="0" lvl="6" indent="-228600" algn="l" rtl="0">
              <a:spcBef>
                <a:spcPts val="280"/>
              </a:spcBef>
              <a:spcAft>
                <a:spcPts val="0"/>
              </a:spcAft>
              <a:buClr>
                <a:srgbClr val="888D97"/>
              </a:buClr>
              <a:buSzPts val="1400"/>
              <a:buFont typeface="Arial"/>
              <a:buNone/>
              <a:defRPr sz="1400" b="0" i="0" u="none" strike="noStrike" cap="none">
                <a:solidFill>
                  <a:srgbClr val="888D97"/>
                </a:solidFill>
                <a:latin typeface="Source Sans Pro"/>
                <a:ea typeface="Source Sans Pro"/>
                <a:cs typeface="Source Sans Pro"/>
                <a:sym typeface="Source Sans Pro"/>
              </a:defRPr>
            </a:lvl7pPr>
            <a:lvl8pPr marL="3657600" marR="0" lvl="7" indent="-228600" algn="l" rtl="0">
              <a:spcBef>
                <a:spcPts val="280"/>
              </a:spcBef>
              <a:spcAft>
                <a:spcPts val="0"/>
              </a:spcAft>
              <a:buClr>
                <a:srgbClr val="888D97"/>
              </a:buClr>
              <a:buSzPts val="1400"/>
              <a:buFont typeface="Arial"/>
              <a:buNone/>
              <a:defRPr sz="1400" b="0" i="0" u="none" strike="noStrike" cap="none">
                <a:solidFill>
                  <a:srgbClr val="888D97"/>
                </a:solidFill>
                <a:latin typeface="Source Sans Pro"/>
                <a:ea typeface="Source Sans Pro"/>
                <a:cs typeface="Source Sans Pro"/>
                <a:sym typeface="Source Sans Pro"/>
              </a:defRPr>
            </a:lvl8pPr>
            <a:lvl9pPr marL="4114800" marR="0" lvl="8" indent="-228600" algn="l" rtl="0">
              <a:spcBef>
                <a:spcPts val="280"/>
              </a:spcBef>
              <a:spcAft>
                <a:spcPts val="0"/>
              </a:spcAft>
              <a:buClr>
                <a:srgbClr val="888D97"/>
              </a:buClr>
              <a:buSzPts val="1400"/>
              <a:buFont typeface="Arial"/>
              <a:buNone/>
              <a:defRPr sz="1400" b="0" i="0" u="none" strike="noStrike" cap="none">
                <a:solidFill>
                  <a:srgbClr val="888D97"/>
                </a:solidFill>
                <a:latin typeface="Source Sans Pro"/>
                <a:ea typeface="Source Sans Pro"/>
                <a:cs typeface="Source Sans Pro"/>
                <a:sym typeface="Source Sans Pro"/>
              </a:defRPr>
            </a:lvl9pPr>
          </a:lstStyle>
          <a:p>
            <a:endParaRPr/>
          </a:p>
        </p:txBody>
      </p:sp>
      <p:sp>
        <p:nvSpPr>
          <p:cNvPr id="30" name="Google Shape;30;p4"/>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1" name="Google Shape;31;p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2" name="Google Shape;32;p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6" name="Google Shape;36;p5"/>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7" name="Google Shape;37;p5"/>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8" name="Google Shape;38;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39" name="Google Shape;39;p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43" name="Google Shape;43;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44" name="Google Shape;44;p6"/>
          <p:cNvSpPr txBox="1">
            <a:spLocks noGrp="1"/>
          </p:cNvSpPr>
          <p:nvPr>
            <p:ph type="body" idx="3"/>
          </p:nvPr>
        </p:nvSpPr>
        <p:spPr>
          <a:xfrm>
            <a:off x="4645030" y="1151335"/>
            <a:ext cx="4041775" cy="47982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45" name="Google Shape;45;p6"/>
          <p:cNvSpPr txBox="1">
            <a:spLocks noGrp="1"/>
          </p:cNvSpPr>
          <p:nvPr>
            <p:ph type="body" idx="4"/>
          </p:nvPr>
        </p:nvSpPr>
        <p:spPr>
          <a:xfrm>
            <a:off x="4645030" y="1631156"/>
            <a:ext cx="4041775" cy="2963466"/>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46" name="Google Shape;46;p6"/>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7" name="Google Shape;47;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48" name="Google Shape;48;p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2" name="Google Shape;52;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3" name="Google Shape;53;p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6" name="Google Shape;56;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57" name="Google Shape;57;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5" y="204787"/>
            <a:ext cx="3008313" cy="8715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Source Sans Pro"/>
              <a:buNone/>
              <a:defRPr sz="2000" b="1"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575050" y="204790"/>
            <a:ext cx="5111750" cy="4389835"/>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1" name="Google Shape;61;p9"/>
          <p:cNvSpPr txBox="1">
            <a:spLocks noGrp="1"/>
          </p:cNvSpPr>
          <p:nvPr>
            <p:ph type="body" idx="2"/>
          </p:nvPr>
        </p:nvSpPr>
        <p:spPr>
          <a:xfrm>
            <a:off x="457205" y="1076328"/>
            <a:ext cx="3008313" cy="3518297"/>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62" name="Google Shape;62;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3" name="Google Shape;63;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64" name="Google Shape;64;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solidFill>
                <a:srgbClr val="DCCF74"/>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Source Sans Pro"/>
              <a:buNone/>
              <a:defRPr sz="2000" b="1"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Source Sans Pro"/>
                <a:ea typeface="Source Sans Pro"/>
                <a:cs typeface="Source Sans Pro"/>
                <a:sym typeface="Source Sans Pro"/>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Source Sans Pro"/>
                <a:ea typeface="Source Sans Pro"/>
                <a:cs typeface="Source Sans Pro"/>
                <a:sym typeface="Source Sans Pro"/>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68" name="Google Shape;68;p10"/>
          <p:cNvSpPr txBox="1">
            <a:spLocks noGrp="1"/>
          </p:cNvSpPr>
          <p:nvPr>
            <p:ph type="body" idx="1"/>
          </p:nvPr>
        </p:nvSpPr>
        <p:spPr>
          <a:xfrm>
            <a:off x="1792288" y="4025505"/>
            <a:ext cx="5486400" cy="603647"/>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69" name="Google Shape;69;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0" name="Google Shape;70;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71" name="Google Shape;71;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D97"/>
                </a:solidFill>
                <a:latin typeface="Source Sans Pro"/>
                <a:ea typeface="Source Sans Pro"/>
                <a:cs typeface="Source Sans Pro"/>
                <a:sym typeface="Source Sans Pro"/>
              </a:defRPr>
            </a:lvl1pPr>
            <a:lvl2pPr marL="0" marR="0" lvl="1" indent="0" algn="r" rtl="0">
              <a:spcBef>
                <a:spcPts val="0"/>
              </a:spcBef>
              <a:buNone/>
              <a:defRPr sz="1200">
                <a:solidFill>
                  <a:srgbClr val="888D97"/>
                </a:solidFill>
                <a:latin typeface="Source Sans Pro"/>
                <a:ea typeface="Source Sans Pro"/>
                <a:cs typeface="Source Sans Pro"/>
                <a:sym typeface="Source Sans Pro"/>
              </a:defRPr>
            </a:lvl2pPr>
            <a:lvl3pPr marL="0" marR="0" lvl="2" indent="0" algn="r" rtl="0">
              <a:spcBef>
                <a:spcPts val="0"/>
              </a:spcBef>
              <a:buNone/>
              <a:defRPr sz="1200">
                <a:solidFill>
                  <a:srgbClr val="888D97"/>
                </a:solidFill>
                <a:latin typeface="Source Sans Pro"/>
                <a:ea typeface="Source Sans Pro"/>
                <a:cs typeface="Source Sans Pro"/>
                <a:sym typeface="Source Sans Pro"/>
              </a:defRPr>
            </a:lvl3pPr>
            <a:lvl4pPr marL="0" marR="0" lvl="3" indent="0" algn="r" rtl="0">
              <a:spcBef>
                <a:spcPts val="0"/>
              </a:spcBef>
              <a:buNone/>
              <a:defRPr sz="1200">
                <a:solidFill>
                  <a:srgbClr val="888D97"/>
                </a:solidFill>
                <a:latin typeface="Source Sans Pro"/>
                <a:ea typeface="Source Sans Pro"/>
                <a:cs typeface="Source Sans Pro"/>
                <a:sym typeface="Source Sans Pro"/>
              </a:defRPr>
            </a:lvl4pPr>
            <a:lvl5pPr marL="0" marR="0" lvl="4" indent="0" algn="r" rtl="0">
              <a:spcBef>
                <a:spcPts val="0"/>
              </a:spcBef>
              <a:buNone/>
              <a:defRPr sz="1200">
                <a:solidFill>
                  <a:srgbClr val="888D97"/>
                </a:solidFill>
                <a:latin typeface="Source Sans Pro"/>
                <a:ea typeface="Source Sans Pro"/>
                <a:cs typeface="Source Sans Pro"/>
                <a:sym typeface="Source Sans Pro"/>
              </a:defRPr>
            </a:lvl5pPr>
            <a:lvl6pPr marL="0" marR="0" lvl="5" indent="0" algn="r" rtl="0">
              <a:spcBef>
                <a:spcPts val="0"/>
              </a:spcBef>
              <a:buNone/>
              <a:defRPr sz="1200">
                <a:solidFill>
                  <a:srgbClr val="888D97"/>
                </a:solidFill>
                <a:latin typeface="Source Sans Pro"/>
                <a:ea typeface="Source Sans Pro"/>
                <a:cs typeface="Source Sans Pro"/>
                <a:sym typeface="Source Sans Pro"/>
              </a:defRPr>
            </a:lvl6pPr>
            <a:lvl7pPr marL="0" marR="0" lvl="6" indent="0" algn="r" rtl="0">
              <a:spcBef>
                <a:spcPts val="0"/>
              </a:spcBef>
              <a:buNone/>
              <a:defRPr sz="1200">
                <a:solidFill>
                  <a:srgbClr val="888D97"/>
                </a:solidFill>
                <a:latin typeface="Source Sans Pro"/>
                <a:ea typeface="Source Sans Pro"/>
                <a:cs typeface="Source Sans Pro"/>
                <a:sym typeface="Source Sans Pro"/>
              </a:defRPr>
            </a:lvl7pPr>
            <a:lvl8pPr marL="0" marR="0" lvl="7" indent="0" algn="r" rtl="0">
              <a:spcBef>
                <a:spcPts val="0"/>
              </a:spcBef>
              <a:buNone/>
              <a:defRPr sz="1200">
                <a:solidFill>
                  <a:srgbClr val="888D97"/>
                </a:solidFill>
                <a:latin typeface="Source Sans Pro"/>
                <a:ea typeface="Source Sans Pro"/>
                <a:cs typeface="Source Sans Pro"/>
                <a:sym typeface="Source Sans Pro"/>
              </a:defRPr>
            </a:lvl8pPr>
            <a:lvl9pPr marL="0" marR="0" lvl="8" indent="0" algn="r" rtl="0">
              <a:spcBef>
                <a:spcPts val="0"/>
              </a:spcBef>
              <a:buNone/>
              <a:defRPr sz="1200">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Source Sans Pro"/>
                <a:ea typeface="Source Sans Pro"/>
                <a:cs typeface="Source Sans Pro"/>
                <a:sym typeface="Source Sans Pro"/>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2" name="Google Shape;12;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3" name="Google Shape;13;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D97"/>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dk1"/>
                </a:solidFill>
                <a:latin typeface="Source Sans Pro"/>
                <a:ea typeface="Source Sans Pro"/>
                <a:cs typeface="Source Sans Pro"/>
                <a:sym typeface="Source Sans Pro"/>
              </a:defRPr>
            </a:lvl9pPr>
          </a:lstStyle>
          <a:p>
            <a:endParaRPr/>
          </a:p>
        </p:txBody>
      </p:sp>
      <p:sp>
        <p:nvSpPr>
          <p:cNvPr id="14" name="Google Shape;14;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D97"/>
                </a:solidFill>
                <a:latin typeface="Source Sans Pro"/>
                <a:ea typeface="Source Sans Pro"/>
                <a:cs typeface="Source Sans Pro"/>
                <a:sym typeface="Source Sans Pro"/>
              </a:defRPr>
            </a:lvl1pPr>
            <a:lvl2pPr marL="0" marR="0" lvl="1" indent="0" algn="r" rtl="0">
              <a:spcBef>
                <a:spcPts val="0"/>
              </a:spcBef>
              <a:buNone/>
              <a:defRPr sz="1200" b="0" i="0" u="none" strike="noStrike" cap="none">
                <a:solidFill>
                  <a:srgbClr val="888D97"/>
                </a:solidFill>
                <a:latin typeface="Source Sans Pro"/>
                <a:ea typeface="Source Sans Pro"/>
                <a:cs typeface="Source Sans Pro"/>
                <a:sym typeface="Source Sans Pro"/>
              </a:defRPr>
            </a:lvl2pPr>
            <a:lvl3pPr marL="0" marR="0" lvl="2" indent="0" algn="r" rtl="0">
              <a:spcBef>
                <a:spcPts val="0"/>
              </a:spcBef>
              <a:buNone/>
              <a:defRPr sz="1200" b="0" i="0" u="none" strike="noStrike" cap="none">
                <a:solidFill>
                  <a:srgbClr val="888D97"/>
                </a:solidFill>
                <a:latin typeface="Source Sans Pro"/>
                <a:ea typeface="Source Sans Pro"/>
                <a:cs typeface="Source Sans Pro"/>
                <a:sym typeface="Source Sans Pro"/>
              </a:defRPr>
            </a:lvl3pPr>
            <a:lvl4pPr marL="0" marR="0" lvl="3" indent="0" algn="r" rtl="0">
              <a:spcBef>
                <a:spcPts val="0"/>
              </a:spcBef>
              <a:buNone/>
              <a:defRPr sz="1200" b="0" i="0" u="none" strike="noStrike" cap="none">
                <a:solidFill>
                  <a:srgbClr val="888D97"/>
                </a:solidFill>
                <a:latin typeface="Source Sans Pro"/>
                <a:ea typeface="Source Sans Pro"/>
                <a:cs typeface="Source Sans Pro"/>
                <a:sym typeface="Source Sans Pro"/>
              </a:defRPr>
            </a:lvl4pPr>
            <a:lvl5pPr marL="0" marR="0" lvl="4" indent="0" algn="r" rtl="0">
              <a:spcBef>
                <a:spcPts val="0"/>
              </a:spcBef>
              <a:buNone/>
              <a:defRPr sz="1200" b="0" i="0" u="none" strike="noStrike" cap="none">
                <a:solidFill>
                  <a:srgbClr val="888D97"/>
                </a:solidFill>
                <a:latin typeface="Source Sans Pro"/>
                <a:ea typeface="Source Sans Pro"/>
                <a:cs typeface="Source Sans Pro"/>
                <a:sym typeface="Source Sans Pro"/>
              </a:defRPr>
            </a:lvl5pPr>
            <a:lvl6pPr marL="0" marR="0" lvl="5" indent="0" algn="r" rtl="0">
              <a:spcBef>
                <a:spcPts val="0"/>
              </a:spcBef>
              <a:buNone/>
              <a:defRPr sz="1200" b="0" i="0" u="none" strike="noStrike" cap="none">
                <a:solidFill>
                  <a:srgbClr val="888D97"/>
                </a:solidFill>
                <a:latin typeface="Source Sans Pro"/>
                <a:ea typeface="Source Sans Pro"/>
                <a:cs typeface="Source Sans Pro"/>
                <a:sym typeface="Source Sans Pro"/>
              </a:defRPr>
            </a:lvl6pPr>
            <a:lvl7pPr marL="0" marR="0" lvl="6" indent="0" algn="r" rtl="0">
              <a:spcBef>
                <a:spcPts val="0"/>
              </a:spcBef>
              <a:buNone/>
              <a:defRPr sz="1200" b="0" i="0" u="none" strike="noStrike" cap="none">
                <a:solidFill>
                  <a:srgbClr val="888D97"/>
                </a:solidFill>
                <a:latin typeface="Source Sans Pro"/>
                <a:ea typeface="Source Sans Pro"/>
                <a:cs typeface="Source Sans Pro"/>
                <a:sym typeface="Source Sans Pro"/>
              </a:defRPr>
            </a:lvl7pPr>
            <a:lvl8pPr marL="0" marR="0" lvl="7" indent="0" algn="r" rtl="0">
              <a:spcBef>
                <a:spcPts val="0"/>
              </a:spcBef>
              <a:buNone/>
              <a:defRPr sz="1200" b="0" i="0" u="none" strike="noStrike" cap="none">
                <a:solidFill>
                  <a:srgbClr val="888D97"/>
                </a:solidFill>
                <a:latin typeface="Source Sans Pro"/>
                <a:ea typeface="Source Sans Pro"/>
                <a:cs typeface="Source Sans Pro"/>
                <a:sym typeface="Source Sans Pro"/>
              </a:defRPr>
            </a:lvl8pPr>
            <a:lvl9pPr marL="0" marR="0" lvl="8" indent="0" algn="r" rtl="0">
              <a:spcBef>
                <a:spcPts val="0"/>
              </a:spcBef>
              <a:buNone/>
              <a:defRPr sz="1200" b="0" i="0" u="none" strike="noStrike" cap="none">
                <a:solidFill>
                  <a:srgbClr val="888D97"/>
                </a:solidFill>
                <a:latin typeface="Source Sans Pro"/>
                <a:ea typeface="Source Sans Pro"/>
                <a:cs typeface="Source Sans Pro"/>
                <a:sym typeface="Source Sans Pro"/>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imssa.ca/blog/assets/files/PatternFinder.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720435" y="647433"/>
            <a:ext cx="7772400" cy="2189291"/>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200"/>
              <a:buFont typeface="Source Sans Pro"/>
              <a:buNone/>
            </a:pPr>
            <a:r>
              <a:rPr lang="en-US" sz="4200" b="0" i="0" u="none" strike="noStrike" cap="none">
                <a:solidFill>
                  <a:schemeClr val="dk1"/>
                </a:solidFill>
                <a:latin typeface="Source Sans Pro"/>
                <a:ea typeface="Source Sans Pro"/>
                <a:cs typeface="Source Sans Pro"/>
                <a:sym typeface="Source Sans Pro"/>
              </a:rPr>
              <a:t>The SIMSSA Project: </a:t>
            </a:r>
            <a:br>
              <a:rPr lang="en-US" sz="4200" b="0" i="0" u="none" strike="noStrike" cap="none">
                <a:solidFill>
                  <a:schemeClr val="dk1"/>
                </a:solidFill>
                <a:latin typeface="Source Sans Pro"/>
                <a:ea typeface="Source Sans Pro"/>
                <a:cs typeface="Source Sans Pro"/>
                <a:sym typeface="Source Sans Pro"/>
              </a:rPr>
            </a:br>
            <a:r>
              <a:rPr lang="en-US" sz="4200" b="0" i="0" u="none" strike="noStrike" cap="none">
                <a:solidFill>
                  <a:schemeClr val="dk1"/>
                </a:solidFill>
                <a:latin typeface="Source Sans Pro"/>
                <a:ea typeface="Source Sans Pro"/>
                <a:cs typeface="Source Sans Pro"/>
                <a:sym typeface="Source Sans Pro"/>
              </a:rPr>
              <a:t>Search as access </a:t>
            </a:r>
            <a:br>
              <a:rPr lang="en-US" sz="4200" b="0" i="0" u="none" strike="noStrike" cap="none">
                <a:solidFill>
                  <a:schemeClr val="dk1"/>
                </a:solidFill>
                <a:latin typeface="Source Sans Pro"/>
                <a:ea typeface="Source Sans Pro"/>
                <a:cs typeface="Source Sans Pro"/>
                <a:sym typeface="Source Sans Pro"/>
              </a:rPr>
            </a:br>
            <a:r>
              <a:rPr lang="en-US" sz="4200" b="0" i="0" u="none" strike="noStrike" cap="none">
                <a:solidFill>
                  <a:schemeClr val="dk1"/>
                </a:solidFill>
                <a:latin typeface="Source Sans Pro"/>
                <a:ea typeface="Source Sans Pro"/>
                <a:cs typeface="Source Sans Pro"/>
                <a:sym typeface="Source Sans Pro"/>
              </a:rPr>
              <a:t>to digital music libraries	</a:t>
            </a:r>
            <a:endParaRPr sz="4200" b="0" i="0" u="none" strike="noStrike" cap="none">
              <a:solidFill>
                <a:schemeClr val="dk1"/>
              </a:solidFill>
              <a:latin typeface="Source Sans Pro"/>
              <a:ea typeface="Source Sans Pro"/>
              <a:cs typeface="Source Sans Pro"/>
              <a:sym typeface="Source Sans Pro"/>
            </a:endParaRPr>
          </a:p>
        </p:txBody>
      </p:sp>
      <p:sp>
        <p:nvSpPr>
          <p:cNvPr id="89" name="Google Shape;89;p13"/>
          <p:cNvSpPr txBox="1">
            <a:spLocks noGrp="1"/>
          </p:cNvSpPr>
          <p:nvPr>
            <p:ph type="subTitle" idx="1"/>
          </p:nvPr>
        </p:nvSpPr>
        <p:spPr>
          <a:xfrm>
            <a:off x="1373909" y="3042237"/>
            <a:ext cx="6400800" cy="7542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7F7F7F"/>
              </a:buClr>
              <a:buSzPts val="1600"/>
              <a:buFont typeface="Arial"/>
              <a:buNone/>
            </a:pPr>
            <a:r>
              <a:rPr lang="en-US" sz="1600" b="0" i="0" u="none" strike="noStrike" cap="none">
                <a:solidFill>
                  <a:srgbClr val="7F7F7F"/>
                </a:solidFill>
                <a:latin typeface="Source Sans Pro"/>
                <a:ea typeface="Source Sans Pro"/>
                <a:cs typeface="Source Sans Pro"/>
                <a:sym typeface="Source Sans Pro"/>
              </a:rPr>
              <a:t>Emily Hopkins</a:t>
            </a:r>
            <a:endParaRPr/>
          </a:p>
          <a:p>
            <a:pPr marL="0" marR="0" lvl="0" indent="0" algn="ctr" rtl="0">
              <a:spcBef>
                <a:spcPts val="320"/>
              </a:spcBef>
              <a:spcAft>
                <a:spcPts val="0"/>
              </a:spcAft>
              <a:buClr>
                <a:srgbClr val="7F7F7F"/>
              </a:buClr>
              <a:buSzPts val="1600"/>
              <a:buFont typeface="Arial"/>
              <a:buNone/>
            </a:pPr>
            <a:r>
              <a:rPr lang="en-US" sz="1600" b="0" i="0" u="none" strike="noStrike" cap="none">
                <a:solidFill>
                  <a:srgbClr val="7F7F7F"/>
                </a:solidFill>
                <a:latin typeface="Source Sans Pro"/>
                <a:ea typeface="Source Sans Pro"/>
                <a:cs typeface="Source Sans Pro"/>
                <a:sym typeface="Source Sans Pro"/>
              </a:rPr>
              <a:t>SIMSSA Project Manager, McGill University</a:t>
            </a:r>
            <a:endParaRPr/>
          </a:p>
          <a:p>
            <a:pPr marL="0" marR="0" lvl="0" indent="0" algn="ctr" rtl="0">
              <a:spcBef>
                <a:spcPts val="320"/>
              </a:spcBef>
              <a:spcAft>
                <a:spcPts val="0"/>
              </a:spcAft>
              <a:buClr>
                <a:srgbClr val="888D97"/>
              </a:buClr>
              <a:buSzPts val="1600"/>
              <a:buFont typeface="Arial"/>
              <a:buNone/>
            </a:pPr>
            <a:endParaRPr sz="1600" b="0" i="0" u="none" strike="noStrike" cap="none">
              <a:solidFill>
                <a:srgbClr val="7F7F7F"/>
              </a:solidFill>
              <a:latin typeface="Source Sans Pro"/>
              <a:ea typeface="Source Sans Pro"/>
              <a:cs typeface="Source Sans Pro"/>
              <a:sym typeface="Source Sans Pro"/>
            </a:endParaRPr>
          </a:p>
          <a:p>
            <a:pPr marL="0" marR="0" lvl="0" indent="0" algn="ctr" rtl="0">
              <a:spcBef>
                <a:spcPts val="320"/>
              </a:spcBef>
              <a:spcAft>
                <a:spcPts val="0"/>
              </a:spcAft>
              <a:buClr>
                <a:srgbClr val="7F7F7F"/>
              </a:buClr>
              <a:buSzPts val="1600"/>
              <a:buFont typeface="Arial"/>
              <a:buNone/>
            </a:pPr>
            <a:r>
              <a:rPr lang="en-US" sz="1600" b="0" i="0" u="none" strike="noStrike" cap="none">
                <a:solidFill>
                  <a:srgbClr val="7F7F7F"/>
                </a:solidFill>
                <a:latin typeface="Source Sans Pro"/>
                <a:ea typeface="Source Sans Pro"/>
                <a:cs typeface="Source Sans Pro"/>
                <a:sym typeface="Source Sans Pro"/>
              </a:rPr>
              <a:t>Workshop on SIMSSA XV, IAML, Leipzig, 28 July 2018</a:t>
            </a:r>
            <a:endParaRPr sz="1600" b="0" i="0" u="none" strike="noStrike" cap="none">
              <a:solidFill>
                <a:srgbClr val="7F7F7F"/>
              </a:solidFill>
              <a:latin typeface="Source Sans Pro"/>
              <a:ea typeface="Source Sans Pro"/>
              <a:cs typeface="Source Sans Pro"/>
              <a:sym typeface="Source Sans Pro"/>
            </a:endParaRPr>
          </a:p>
          <a:p>
            <a:pPr marL="0" marR="0" lvl="0" indent="0" algn="ctr" rtl="0">
              <a:spcBef>
                <a:spcPts val="320"/>
              </a:spcBef>
              <a:spcAft>
                <a:spcPts val="0"/>
              </a:spcAft>
              <a:buClr>
                <a:srgbClr val="888D97"/>
              </a:buClr>
              <a:buSzPts val="1600"/>
              <a:buFont typeface="Arial"/>
              <a:buNone/>
            </a:pPr>
            <a:endParaRPr sz="1600" b="0" i="0" u="none" strike="noStrike" cap="none">
              <a:solidFill>
                <a:srgbClr val="7F7F7F"/>
              </a:solidFill>
              <a:latin typeface="Source Sans Pro"/>
              <a:ea typeface="Source Sans Pro"/>
              <a:cs typeface="Source Sans Pro"/>
              <a:sym typeface="Source Sans Pro"/>
            </a:endParaRPr>
          </a:p>
        </p:txBody>
      </p:sp>
      <p:sp>
        <p:nvSpPr>
          <p:cNvPr id="90" name="Google Shape;90;p1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1</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Optical Music Recognition</a:t>
            </a:r>
            <a:endParaRPr sz="4400" b="0" i="0" u="none" strike="noStrike" cap="none">
              <a:solidFill>
                <a:schemeClr val="dk1"/>
              </a:solidFill>
              <a:latin typeface="Source Sans Pro"/>
              <a:ea typeface="Source Sans Pro"/>
              <a:cs typeface="Source Sans Pro"/>
              <a:sym typeface="Source Sans Pro"/>
            </a:endParaRPr>
          </a:p>
        </p:txBody>
      </p:sp>
      <p:sp>
        <p:nvSpPr>
          <p:cNvPr id="152" name="Google Shape;152;p22"/>
          <p:cNvSpPr txBox="1">
            <a:spLocks noGrp="1"/>
          </p:cNvSpPr>
          <p:nvPr>
            <p:ph type="body" idx="1"/>
          </p:nvPr>
        </p:nvSpPr>
        <p:spPr>
          <a:xfrm>
            <a:off x="457200" y="1200153"/>
            <a:ext cx="8229600" cy="164869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Source Sans Pro"/>
                <a:ea typeface="Source Sans Pro"/>
                <a:cs typeface="Source Sans Pro"/>
                <a:sym typeface="Source Sans Pro"/>
              </a:rPr>
              <a:t>Makes images of sheet music machine-readable</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Source Sans Pro"/>
                <a:ea typeface="Source Sans Pro"/>
                <a:cs typeface="Source Sans Pro"/>
                <a:sym typeface="Source Sans Pro"/>
              </a:rPr>
              <a:t>MIDI, MusicXML, MEI</a:t>
            </a:r>
            <a:endParaRPr/>
          </a:p>
        </p:txBody>
      </p:sp>
      <p:sp>
        <p:nvSpPr>
          <p:cNvPr id="153" name="Google Shape;153;p2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10</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Music Encoding Initiative (MEI)</a:t>
            </a:r>
            <a:endParaRPr sz="4400" b="0" i="0" u="none" strike="noStrike" cap="none">
              <a:solidFill>
                <a:schemeClr val="dk1"/>
              </a:solidFill>
              <a:latin typeface="Source Sans Pro"/>
              <a:ea typeface="Source Sans Pro"/>
              <a:cs typeface="Source Sans Pro"/>
              <a:sym typeface="Source Sans Pro"/>
            </a:endParaRPr>
          </a:p>
        </p:txBody>
      </p:sp>
      <p:sp>
        <p:nvSpPr>
          <p:cNvPr id="160" name="Google Shape;160;p23"/>
          <p:cNvSpPr txBox="1">
            <a:spLocks noGrp="1"/>
          </p:cNvSpPr>
          <p:nvPr>
            <p:ph type="body" idx="1"/>
          </p:nvPr>
        </p:nvSpPr>
        <p:spPr>
          <a:xfrm>
            <a:off x="3175000" y="1200152"/>
            <a:ext cx="5511800" cy="2921577"/>
          </a:xfrm>
          <a:prstGeom prst="rect">
            <a:avLst/>
          </a:prstGeom>
          <a:noFill/>
          <a:ln>
            <a:noFill/>
          </a:ln>
        </p:spPr>
        <p:txBody>
          <a:bodyPr spcFirstLastPara="1" wrap="square" lIns="91425" tIns="45700" rIns="91425" bIns="45700" anchor="t" anchorCtr="0">
            <a:noAutofit/>
          </a:bodyPr>
          <a:lstStyle/>
          <a:p>
            <a:pPr marL="342900" marR="0" lvl="0" indent="-276860" algn="l" rtl="0">
              <a:lnSpc>
                <a:spcPct val="80000"/>
              </a:lnSpc>
              <a:spcBef>
                <a:spcPts val="0"/>
              </a:spcBef>
              <a:spcAft>
                <a:spcPts val="0"/>
              </a:spcAft>
              <a:buClr>
                <a:schemeClr val="dk1"/>
              </a:buClr>
              <a:buSzPts val="1040"/>
              <a:buFont typeface="Arial"/>
              <a:buNone/>
            </a:pPr>
            <a:endParaRPr sz="1040" b="0" i="0" u="none" strike="noStrike" cap="none">
              <a:solidFill>
                <a:schemeClr val="dk1"/>
              </a:solidFill>
              <a:latin typeface="Source Sans Pro"/>
              <a:ea typeface="Source Sans Pro"/>
              <a:cs typeface="Source Sans Pro"/>
              <a:sym typeface="Source Sans Pro"/>
            </a:endParaRPr>
          </a:p>
          <a:p>
            <a:pPr marL="0" marR="0" lvl="0" indent="0" algn="l" rtl="0">
              <a:lnSpc>
                <a:spcPct val="80000"/>
              </a:lnSpc>
              <a:spcBef>
                <a:spcPts val="208"/>
              </a:spcBef>
              <a:spcAft>
                <a:spcPts val="0"/>
              </a:spcAft>
              <a:buClr>
                <a:schemeClr val="dk1"/>
              </a:buClr>
              <a:buSzPts val="1040"/>
              <a:buFont typeface="Arial"/>
              <a:buNone/>
            </a:pPr>
            <a:r>
              <a:rPr lang="en-US" sz="1040" b="0" i="0" u="none" strike="noStrike" cap="none">
                <a:solidFill>
                  <a:schemeClr val="dk1"/>
                </a:solidFill>
                <a:latin typeface="Source Sans Pro"/>
                <a:ea typeface="Source Sans Pro"/>
                <a:cs typeface="Source Sans Pro"/>
                <a:sym typeface="Source Sans Pro"/>
              </a:rPr>
              <a:t>&lt;music&gt;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&lt;body&gt;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&lt;mdiv&gt;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&lt;score&gt;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&lt;scoreDef meter.count="2" meter.unit="4" key.sig="3s"&gt;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&lt;staffGrp symbol="line"&gt;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&lt;staffDef n="1" label="Singstimme." lines="5" clef.shape="G" 			clef.line="2"/&gt;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&lt;staffGrp symbol="brace" label="Pianoforte."&gt;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&lt;staffDef n="2" lines="5" clef.shape="G" clef.line="2"/&gt;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&lt;staffDef n="3" lines="5" clef.shape="F" clef.line="4"/&gt;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&lt;/staffGrp&gt;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&lt;/staffGrp&gt;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&lt;/scoreDef&gt;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&lt;/score&gt;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&lt;/mdiv&gt;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    &lt;/body&gt;</a:t>
            </a:r>
            <a:br>
              <a:rPr lang="en-US" sz="1040" b="0" i="0" u="none" strike="noStrike" cap="none">
                <a:solidFill>
                  <a:schemeClr val="dk1"/>
                </a:solidFill>
                <a:latin typeface="Source Sans Pro"/>
                <a:ea typeface="Source Sans Pro"/>
                <a:cs typeface="Source Sans Pro"/>
                <a:sym typeface="Source Sans Pro"/>
              </a:rPr>
            </a:br>
            <a:r>
              <a:rPr lang="en-US" sz="1040" b="0" i="0" u="none" strike="noStrike" cap="none">
                <a:solidFill>
                  <a:schemeClr val="dk1"/>
                </a:solidFill>
                <a:latin typeface="Source Sans Pro"/>
                <a:ea typeface="Source Sans Pro"/>
                <a:cs typeface="Source Sans Pro"/>
                <a:sym typeface="Source Sans Pro"/>
              </a:rPr>
              <a:t>&lt;/music&gt; </a:t>
            </a:r>
            <a:endParaRPr sz="1040" b="0" i="0" u="none" strike="noStrike" cap="none">
              <a:solidFill>
                <a:schemeClr val="dk1"/>
              </a:solidFill>
              <a:latin typeface="Source Sans Pro"/>
              <a:ea typeface="Source Sans Pro"/>
              <a:cs typeface="Source Sans Pro"/>
              <a:sym typeface="Source Sans Pro"/>
            </a:endParaRPr>
          </a:p>
          <a:p>
            <a:pPr marL="342900" marR="0" lvl="0" indent="-276860" algn="l" rtl="0">
              <a:lnSpc>
                <a:spcPct val="80000"/>
              </a:lnSpc>
              <a:spcBef>
                <a:spcPts val="208"/>
              </a:spcBef>
              <a:spcAft>
                <a:spcPts val="0"/>
              </a:spcAft>
              <a:buClr>
                <a:schemeClr val="dk1"/>
              </a:buClr>
              <a:buSzPts val="1040"/>
              <a:buFont typeface="Arial"/>
              <a:buNone/>
            </a:pPr>
            <a:endParaRPr sz="1040" b="0" i="0" u="none" strike="noStrike" cap="none">
              <a:solidFill>
                <a:schemeClr val="dk1"/>
              </a:solidFill>
              <a:latin typeface="Source Sans Pro"/>
              <a:ea typeface="Source Sans Pro"/>
              <a:cs typeface="Source Sans Pro"/>
              <a:sym typeface="Source Sans Pro"/>
            </a:endParaRPr>
          </a:p>
          <a:p>
            <a:pPr marL="342900" marR="0" lvl="0" indent="-276860" algn="l" rtl="0">
              <a:lnSpc>
                <a:spcPct val="80000"/>
              </a:lnSpc>
              <a:spcBef>
                <a:spcPts val="208"/>
              </a:spcBef>
              <a:spcAft>
                <a:spcPts val="0"/>
              </a:spcAft>
              <a:buClr>
                <a:schemeClr val="dk1"/>
              </a:buClr>
              <a:buSzPts val="1040"/>
              <a:buFont typeface="Arial"/>
              <a:buNone/>
            </a:pPr>
            <a:endParaRPr sz="1040" b="0" i="0" u="none" strike="noStrike" cap="none">
              <a:solidFill>
                <a:schemeClr val="dk1"/>
              </a:solidFill>
              <a:latin typeface="Source Sans Pro"/>
              <a:ea typeface="Source Sans Pro"/>
              <a:cs typeface="Source Sans Pro"/>
              <a:sym typeface="Source Sans Pro"/>
            </a:endParaRPr>
          </a:p>
          <a:p>
            <a:pPr marL="342900" marR="0" lvl="0" indent="-276860" algn="l" rtl="0">
              <a:lnSpc>
                <a:spcPct val="80000"/>
              </a:lnSpc>
              <a:spcBef>
                <a:spcPts val="208"/>
              </a:spcBef>
              <a:spcAft>
                <a:spcPts val="0"/>
              </a:spcAft>
              <a:buClr>
                <a:schemeClr val="dk1"/>
              </a:buClr>
              <a:buSzPts val="1040"/>
              <a:buFont typeface="Arial"/>
              <a:buNone/>
            </a:pPr>
            <a:endParaRPr sz="1040" b="0" i="0" u="none" strike="noStrike" cap="none">
              <a:solidFill>
                <a:schemeClr val="dk1"/>
              </a:solidFill>
              <a:latin typeface="Source Sans Pro"/>
              <a:ea typeface="Source Sans Pro"/>
              <a:cs typeface="Source Sans Pro"/>
              <a:sym typeface="Source Sans Pro"/>
            </a:endParaRPr>
          </a:p>
          <a:p>
            <a:pPr marL="342900" marR="0" lvl="0" indent="-276860" algn="l" rtl="0">
              <a:lnSpc>
                <a:spcPct val="80000"/>
              </a:lnSpc>
              <a:spcBef>
                <a:spcPts val="208"/>
              </a:spcBef>
              <a:spcAft>
                <a:spcPts val="0"/>
              </a:spcAft>
              <a:buClr>
                <a:schemeClr val="dk1"/>
              </a:buClr>
              <a:buSzPts val="1040"/>
              <a:buFont typeface="Arial"/>
              <a:buNone/>
            </a:pPr>
            <a:endParaRPr sz="1040" b="0" i="0" u="none" strike="noStrike" cap="none">
              <a:solidFill>
                <a:schemeClr val="dk1"/>
              </a:solidFill>
              <a:latin typeface="Source Sans Pro"/>
              <a:ea typeface="Source Sans Pro"/>
              <a:cs typeface="Source Sans Pro"/>
              <a:sym typeface="Source Sans Pro"/>
            </a:endParaRPr>
          </a:p>
          <a:p>
            <a:pPr marL="342900" marR="0" lvl="0" indent="-276860" algn="l" rtl="0">
              <a:lnSpc>
                <a:spcPct val="80000"/>
              </a:lnSpc>
              <a:spcBef>
                <a:spcPts val="208"/>
              </a:spcBef>
              <a:spcAft>
                <a:spcPts val="0"/>
              </a:spcAft>
              <a:buClr>
                <a:schemeClr val="dk1"/>
              </a:buClr>
              <a:buSzPts val="1040"/>
              <a:buFont typeface="Arial"/>
              <a:buNone/>
            </a:pPr>
            <a:endParaRPr sz="1040" b="0" i="0" u="none" strike="noStrike" cap="none">
              <a:solidFill>
                <a:schemeClr val="dk1"/>
              </a:solidFill>
              <a:latin typeface="Source Sans Pro"/>
              <a:ea typeface="Source Sans Pro"/>
              <a:cs typeface="Source Sans Pro"/>
              <a:sym typeface="Source Sans Pro"/>
            </a:endParaRPr>
          </a:p>
        </p:txBody>
      </p:sp>
      <p:sp>
        <p:nvSpPr>
          <p:cNvPr id="161" name="Google Shape;161;p23"/>
          <p:cNvSpPr txBox="1"/>
          <p:nvPr/>
        </p:nvSpPr>
        <p:spPr>
          <a:xfrm>
            <a:off x="745189" y="4635533"/>
            <a:ext cx="6064180"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0" i="0" u="none" strike="noStrike" cap="none">
                <a:solidFill>
                  <a:schemeClr val="dk1"/>
                </a:solidFill>
                <a:latin typeface="Source Sans Pro"/>
                <a:ea typeface="Source Sans Pro"/>
                <a:cs typeface="Source Sans Pro"/>
                <a:sym typeface="Source Sans Pro"/>
              </a:rPr>
              <a:t>Example borrowed from the MEI tutorial at music-encoding.org; music is Robert Schumann’s </a:t>
            </a:r>
            <a:r>
              <a:rPr lang="en-US" sz="1000" b="0" i="1" u="none" strike="noStrike" cap="none">
                <a:solidFill>
                  <a:schemeClr val="dk1"/>
                </a:solidFill>
                <a:latin typeface="Source Sans Pro"/>
                <a:ea typeface="Source Sans Pro"/>
                <a:cs typeface="Source Sans Pro"/>
                <a:sym typeface="Source Sans Pro"/>
              </a:rPr>
              <a:t>Der Abendstern.</a:t>
            </a:r>
            <a:endParaRPr sz="1000">
              <a:solidFill>
                <a:schemeClr val="dk1"/>
              </a:solidFill>
              <a:latin typeface="Source Sans Pro"/>
              <a:ea typeface="Source Sans Pro"/>
              <a:cs typeface="Source Sans Pro"/>
              <a:sym typeface="Source Sans Pro"/>
            </a:endParaRPr>
          </a:p>
        </p:txBody>
      </p:sp>
      <p:sp>
        <p:nvSpPr>
          <p:cNvPr id="162" name="Google Shape;162;p2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11</a:t>
            </a:fld>
            <a:endParaRPr sz="1200">
              <a:solidFill>
                <a:srgbClr val="888D97"/>
              </a:solidFill>
              <a:latin typeface="Source Sans Pro"/>
              <a:ea typeface="Source Sans Pro"/>
              <a:cs typeface="Source Sans Pro"/>
              <a:sym typeface="Source Sans Pro"/>
            </a:endParaRPr>
          </a:p>
        </p:txBody>
      </p:sp>
      <p:pic>
        <p:nvPicPr>
          <p:cNvPr id="163" name="Google Shape;163;p23" descr="op79_Abendstern_001.1.jpg"/>
          <p:cNvPicPr preferRelativeResize="0"/>
          <p:nvPr/>
        </p:nvPicPr>
        <p:blipFill rotWithShape="1">
          <a:blip r:embed="rId3">
            <a:alphaModFix/>
          </a:blip>
          <a:srcRect/>
          <a:stretch/>
        </p:blipFill>
        <p:spPr>
          <a:xfrm>
            <a:off x="779826" y="1063229"/>
            <a:ext cx="2157984" cy="314553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Commercial OMR</a:t>
            </a:r>
            <a:endParaRPr sz="4400" b="0" i="0" u="none" strike="noStrike" cap="none">
              <a:solidFill>
                <a:schemeClr val="dk1"/>
              </a:solidFill>
              <a:latin typeface="Source Sans Pro"/>
              <a:ea typeface="Source Sans Pro"/>
              <a:cs typeface="Source Sans Pro"/>
              <a:sym typeface="Source Sans Pro"/>
            </a:endParaRPr>
          </a:p>
        </p:txBody>
      </p:sp>
      <p:sp>
        <p:nvSpPr>
          <p:cNvPr id="169" name="Google Shape;169;p2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12</a:t>
            </a:fld>
            <a:endParaRPr sz="1200">
              <a:solidFill>
                <a:srgbClr val="888D97"/>
              </a:solidFill>
              <a:latin typeface="Source Sans Pro"/>
              <a:ea typeface="Source Sans Pro"/>
              <a:cs typeface="Source Sans Pro"/>
              <a:sym typeface="Source Sans Pro"/>
            </a:endParaRPr>
          </a:p>
        </p:txBody>
      </p:sp>
      <p:pic>
        <p:nvPicPr>
          <p:cNvPr id="170" name="Google Shape;170;p24" descr="Screen Shot 2017-09-19 at 12.29.06 AM.png"/>
          <p:cNvPicPr preferRelativeResize="0"/>
          <p:nvPr/>
        </p:nvPicPr>
        <p:blipFill rotWithShape="1">
          <a:blip r:embed="rId3">
            <a:alphaModFix/>
          </a:blip>
          <a:srcRect/>
          <a:stretch/>
        </p:blipFill>
        <p:spPr>
          <a:xfrm>
            <a:off x="1443182" y="1203989"/>
            <a:ext cx="6257636" cy="39395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body" idx="1"/>
          </p:nvPr>
        </p:nvSpPr>
        <p:spPr>
          <a:xfrm>
            <a:off x="457204" y="247651"/>
            <a:ext cx="3398983" cy="134562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240"/>
              <a:buFont typeface="Arial"/>
              <a:buNone/>
            </a:pPr>
            <a:r>
              <a:rPr lang="en-US" sz="2240" b="0" i="0" u="none" strike="noStrike" cap="none">
                <a:solidFill>
                  <a:schemeClr val="dk1"/>
                </a:solidFill>
                <a:latin typeface="Source Sans Pro"/>
                <a:ea typeface="Source Sans Pro"/>
                <a:cs typeface="Source Sans Pro"/>
                <a:sym typeface="Source Sans Pro"/>
              </a:rPr>
              <a:t>Salzinnes Antiphonal</a:t>
            </a:r>
            <a:endParaRPr/>
          </a:p>
          <a:p>
            <a:pPr marL="0" marR="0" lvl="0" indent="0" algn="l" rtl="0">
              <a:lnSpc>
                <a:spcPct val="80000"/>
              </a:lnSpc>
              <a:spcBef>
                <a:spcPts val="448"/>
              </a:spcBef>
              <a:spcAft>
                <a:spcPts val="0"/>
              </a:spcAft>
              <a:buClr>
                <a:schemeClr val="dk1"/>
              </a:buClr>
              <a:buSzPts val="2240"/>
              <a:buFont typeface="Arial"/>
              <a:buNone/>
            </a:pPr>
            <a:r>
              <a:rPr lang="en-US" sz="2240" b="0" i="0" u="none" strike="noStrike" cap="none">
                <a:solidFill>
                  <a:schemeClr val="dk1"/>
                </a:solidFill>
                <a:latin typeface="Source Sans Pro"/>
                <a:ea typeface="Source Sans Pro"/>
                <a:cs typeface="Source Sans Pro"/>
                <a:sym typeface="Source Sans Pro"/>
              </a:rPr>
              <a:t>CDN Hsmu M2149.L4</a:t>
            </a:r>
            <a:endParaRPr/>
          </a:p>
          <a:p>
            <a:pPr marL="0" marR="0" lvl="0" indent="0" algn="l" rtl="0">
              <a:lnSpc>
                <a:spcPct val="80000"/>
              </a:lnSpc>
              <a:spcBef>
                <a:spcPts val="448"/>
              </a:spcBef>
              <a:spcAft>
                <a:spcPts val="0"/>
              </a:spcAft>
              <a:buClr>
                <a:schemeClr val="dk1"/>
              </a:buClr>
              <a:buSzPts val="2240"/>
              <a:buFont typeface="Arial"/>
              <a:buNone/>
            </a:pPr>
            <a:endParaRPr sz="2240" b="0" i="0" u="none" strike="noStrike" cap="none">
              <a:solidFill>
                <a:schemeClr val="dk1"/>
              </a:solidFill>
              <a:latin typeface="Source Sans Pro"/>
              <a:ea typeface="Source Sans Pro"/>
              <a:cs typeface="Source Sans Pro"/>
              <a:sym typeface="Source Sans Pro"/>
            </a:endParaRPr>
          </a:p>
          <a:p>
            <a:pPr marL="0" marR="0" lvl="0" indent="0" algn="l" rtl="0">
              <a:lnSpc>
                <a:spcPct val="80000"/>
              </a:lnSpc>
              <a:spcBef>
                <a:spcPts val="392"/>
              </a:spcBef>
              <a:spcAft>
                <a:spcPts val="0"/>
              </a:spcAft>
              <a:buClr>
                <a:schemeClr val="dk1"/>
              </a:buClr>
              <a:buSzPts val="1960"/>
              <a:buFont typeface="Arial"/>
              <a:buNone/>
            </a:pPr>
            <a:r>
              <a:rPr lang="en-US" sz="1960" b="0" i="0" u="none" strike="noStrike" cap="none">
                <a:solidFill>
                  <a:schemeClr val="dk1"/>
                </a:solidFill>
                <a:latin typeface="Source Sans Pro"/>
                <a:ea typeface="Source Sans Pro"/>
                <a:cs typeface="Source Sans Pro"/>
                <a:sym typeface="Source Sans Pro"/>
              </a:rPr>
              <a:t>http://cantus.simssa.ca</a:t>
            </a:r>
            <a:endParaRPr sz="1960" b="0" i="0" u="none" strike="noStrike" cap="none">
              <a:solidFill>
                <a:schemeClr val="dk1"/>
              </a:solidFill>
              <a:latin typeface="Source Sans Pro"/>
              <a:ea typeface="Source Sans Pro"/>
              <a:cs typeface="Source Sans Pro"/>
              <a:sym typeface="Source Sans Pro"/>
            </a:endParaRPr>
          </a:p>
        </p:txBody>
      </p:sp>
      <p:sp>
        <p:nvSpPr>
          <p:cNvPr id="177" name="Google Shape;177;p2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13</a:t>
            </a:fld>
            <a:endParaRPr sz="1200">
              <a:solidFill>
                <a:srgbClr val="888D97"/>
              </a:solidFill>
              <a:latin typeface="Source Sans Pro"/>
              <a:ea typeface="Source Sans Pro"/>
              <a:cs typeface="Source Sans Pro"/>
              <a:sym typeface="Source Sans Pro"/>
            </a:endParaRPr>
          </a:p>
        </p:txBody>
      </p:sp>
      <p:pic>
        <p:nvPicPr>
          <p:cNvPr id="178" name="Google Shape;178;p25" descr="Screen Shot 2017-09-18 at 9.23.37 PM.png"/>
          <p:cNvPicPr preferRelativeResize="0"/>
          <p:nvPr/>
        </p:nvPicPr>
        <p:blipFill rotWithShape="1">
          <a:blip r:embed="rId3">
            <a:alphaModFix/>
          </a:blip>
          <a:srcRect/>
          <a:stretch/>
        </p:blipFill>
        <p:spPr>
          <a:xfrm>
            <a:off x="4978417" y="247651"/>
            <a:ext cx="3153209" cy="45373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Pixel.js: Making ground truth data</a:t>
            </a:r>
            <a:endParaRPr sz="4400" b="0" i="0" u="none" strike="noStrike" cap="none">
              <a:solidFill>
                <a:schemeClr val="dk1"/>
              </a:solidFill>
              <a:latin typeface="Source Sans Pro"/>
              <a:ea typeface="Source Sans Pro"/>
              <a:cs typeface="Source Sans Pro"/>
              <a:sym typeface="Source Sans Pro"/>
            </a:endParaRPr>
          </a:p>
        </p:txBody>
      </p:sp>
      <p:sp>
        <p:nvSpPr>
          <p:cNvPr id="184" name="Google Shape;184;p2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14</a:t>
            </a:fld>
            <a:endParaRPr sz="1200">
              <a:solidFill>
                <a:srgbClr val="888D97"/>
              </a:solidFill>
              <a:latin typeface="Source Sans Pro"/>
              <a:ea typeface="Source Sans Pro"/>
              <a:cs typeface="Source Sans Pro"/>
              <a:sym typeface="Source Sans Pro"/>
            </a:endParaRPr>
          </a:p>
        </p:txBody>
      </p:sp>
      <p:pic>
        <p:nvPicPr>
          <p:cNvPr id="185" name="Google Shape;185;p26" descr="Screen Shot 2017-09-18 at 9.48.04 PM.png"/>
          <p:cNvPicPr preferRelativeResize="0"/>
          <p:nvPr/>
        </p:nvPicPr>
        <p:blipFill rotWithShape="1">
          <a:blip r:embed="rId3">
            <a:alphaModFix/>
          </a:blip>
          <a:srcRect/>
          <a:stretch/>
        </p:blipFill>
        <p:spPr>
          <a:xfrm>
            <a:off x="1492437" y="1063229"/>
            <a:ext cx="6173746" cy="38634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Pixelwise Classification</a:t>
            </a:r>
            <a:endParaRPr sz="4400" b="0" i="0" u="none" strike="noStrike" cap="none">
              <a:solidFill>
                <a:schemeClr val="dk1"/>
              </a:solidFill>
              <a:latin typeface="Source Sans Pro"/>
              <a:ea typeface="Source Sans Pro"/>
              <a:cs typeface="Source Sans Pro"/>
              <a:sym typeface="Source Sans Pro"/>
            </a:endParaRPr>
          </a:p>
        </p:txBody>
      </p:sp>
      <p:sp>
        <p:nvSpPr>
          <p:cNvPr id="191" name="Google Shape;191;p27"/>
          <p:cNvSpPr txBox="1"/>
          <p:nvPr/>
        </p:nvSpPr>
        <p:spPr>
          <a:xfrm>
            <a:off x="842823" y="4727866"/>
            <a:ext cx="7555787"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Source Sans Pro"/>
                <a:ea typeface="Source Sans Pro"/>
                <a:cs typeface="Source Sans Pro"/>
                <a:sym typeface="Source Sans Pro"/>
              </a:rPr>
              <a:t>Calvo-Zaragoza, Jorge. “Pixelwise classification for music document analysis.” Presented at the Workshop on SIMSSA XII, August 7, 2017.</a:t>
            </a:r>
            <a:endParaRPr sz="1000">
              <a:solidFill>
                <a:schemeClr val="dk1"/>
              </a:solidFill>
              <a:latin typeface="Source Sans Pro"/>
              <a:ea typeface="Source Sans Pro"/>
              <a:cs typeface="Source Sans Pro"/>
              <a:sym typeface="Source Sans Pro"/>
            </a:endParaRPr>
          </a:p>
        </p:txBody>
      </p:sp>
      <p:sp>
        <p:nvSpPr>
          <p:cNvPr id="192" name="Google Shape;192;p2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15</a:t>
            </a:fld>
            <a:endParaRPr sz="1200">
              <a:solidFill>
                <a:srgbClr val="888D97"/>
              </a:solidFill>
              <a:latin typeface="Source Sans Pro"/>
              <a:ea typeface="Source Sans Pro"/>
              <a:cs typeface="Source Sans Pro"/>
              <a:sym typeface="Source Sans Pro"/>
            </a:endParaRPr>
          </a:p>
        </p:txBody>
      </p:sp>
      <p:pic>
        <p:nvPicPr>
          <p:cNvPr id="193" name="Google Shape;193;p27" descr="Screen Shot 2017-09-18 at 11.23.03 PM.png"/>
          <p:cNvPicPr preferRelativeResize="0"/>
          <p:nvPr/>
        </p:nvPicPr>
        <p:blipFill rotWithShape="1">
          <a:blip r:embed="rId3">
            <a:alphaModFix/>
          </a:blip>
          <a:srcRect/>
          <a:stretch/>
        </p:blipFill>
        <p:spPr>
          <a:xfrm>
            <a:off x="1431641" y="1089032"/>
            <a:ext cx="6719451" cy="36782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Source Sans Pro"/>
              <a:buNone/>
            </a:pPr>
            <a:r>
              <a:rPr lang="en-US" sz="3200" b="0" i="0" u="none" strike="noStrike" cap="none">
                <a:solidFill>
                  <a:schemeClr val="dk1"/>
                </a:solidFill>
                <a:latin typeface="Source Sans Pro"/>
                <a:ea typeface="Source Sans Pro"/>
                <a:cs typeface="Source Sans Pro"/>
                <a:sym typeface="Source Sans Pro"/>
              </a:rPr>
              <a:t>Interactive Classifier: </a:t>
            </a:r>
            <a:br>
              <a:rPr lang="en-US" sz="3200" b="0" i="0" u="none" strike="noStrike" cap="none">
                <a:solidFill>
                  <a:schemeClr val="dk1"/>
                </a:solidFill>
                <a:latin typeface="Source Sans Pro"/>
                <a:ea typeface="Source Sans Pro"/>
                <a:cs typeface="Source Sans Pro"/>
                <a:sym typeface="Source Sans Pro"/>
              </a:rPr>
            </a:br>
            <a:r>
              <a:rPr lang="en-US" sz="3200" b="0" i="0" u="none" strike="noStrike" cap="none">
                <a:solidFill>
                  <a:schemeClr val="dk1"/>
                </a:solidFill>
                <a:latin typeface="Source Sans Pro"/>
                <a:ea typeface="Source Sans Pro"/>
                <a:cs typeface="Source Sans Pro"/>
                <a:sym typeface="Source Sans Pro"/>
              </a:rPr>
              <a:t>Identifying glyphs &amp; training our OMR</a:t>
            </a:r>
            <a:endParaRPr sz="3200" b="0" i="0" u="none" strike="noStrike" cap="none">
              <a:solidFill>
                <a:schemeClr val="dk1"/>
              </a:solidFill>
              <a:latin typeface="Source Sans Pro"/>
              <a:ea typeface="Source Sans Pro"/>
              <a:cs typeface="Source Sans Pro"/>
              <a:sym typeface="Source Sans Pro"/>
            </a:endParaRPr>
          </a:p>
        </p:txBody>
      </p:sp>
      <p:sp>
        <p:nvSpPr>
          <p:cNvPr id="199" name="Google Shape;199;p2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16</a:t>
            </a:fld>
            <a:endParaRPr sz="1200">
              <a:solidFill>
                <a:srgbClr val="888D97"/>
              </a:solidFill>
              <a:latin typeface="Source Sans Pro"/>
              <a:ea typeface="Source Sans Pro"/>
              <a:cs typeface="Source Sans Pro"/>
              <a:sym typeface="Source Sans Pro"/>
            </a:endParaRPr>
          </a:p>
        </p:txBody>
      </p:sp>
      <p:pic>
        <p:nvPicPr>
          <p:cNvPr id="200" name="Google Shape;200;p28" descr="IC-pic.png"/>
          <p:cNvPicPr preferRelativeResize="0"/>
          <p:nvPr/>
        </p:nvPicPr>
        <p:blipFill rotWithShape="1">
          <a:blip r:embed="rId3">
            <a:alphaModFix/>
          </a:blip>
          <a:srcRect/>
          <a:stretch/>
        </p:blipFill>
        <p:spPr>
          <a:xfrm>
            <a:off x="1720273" y="1186859"/>
            <a:ext cx="5980545" cy="3835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457200" y="9714"/>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Neon.js: Correcting OMR output</a:t>
            </a:r>
            <a:endParaRPr sz="4400" b="0" i="0" u="none" strike="noStrike" cap="none">
              <a:solidFill>
                <a:schemeClr val="dk1"/>
              </a:solidFill>
              <a:latin typeface="Source Sans Pro"/>
              <a:ea typeface="Source Sans Pro"/>
              <a:cs typeface="Source Sans Pro"/>
              <a:sym typeface="Source Sans Pro"/>
            </a:endParaRPr>
          </a:p>
        </p:txBody>
      </p:sp>
      <p:sp>
        <p:nvSpPr>
          <p:cNvPr id="206" name="Google Shape;206;p2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17</a:t>
            </a:fld>
            <a:endParaRPr sz="1200">
              <a:solidFill>
                <a:srgbClr val="888D97"/>
              </a:solidFill>
              <a:latin typeface="Source Sans Pro"/>
              <a:ea typeface="Source Sans Pro"/>
              <a:cs typeface="Source Sans Pro"/>
              <a:sym typeface="Source Sans Pro"/>
            </a:endParaRPr>
          </a:p>
        </p:txBody>
      </p:sp>
      <p:pic>
        <p:nvPicPr>
          <p:cNvPr id="207" name="Google Shape;207;p29" descr="Screen Shot 2017-09-18 at 9.34.55 PM.png"/>
          <p:cNvPicPr preferRelativeResize="0"/>
          <p:nvPr/>
        </p:nvPicPr>
        <p:blipFill rotWithShape="1">
          <a:blip r:embed="rId3">
            <a:alphaModFix/>
          </a:blip>
          <a:srcRect/>
          <a:stretch/>
        </p:blipFill>
        <p:spPr>
          <a:xfrm>
            <a:off x="803561" y="847644"/>
            <a:ext cx="7566891" cy="39971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sldNum" idx="12"/>
          </p:nvPr>
        </p:nvSpPr>
        <p:spPr>
          <a:xfrm>
            <a:off x="6553200" y="4767264"/>
            <a:ext cx="2133600" cy="2739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a:p>
        </p:txBody>
      </p:sp>
      <p:pic>
        <p:nvPicPr>
          <p:cNvPr id="214" name="Google Shape;214;p30"/>
          <p:cNvPicPr preferRelativeResize="0"/>
          <p:nvPr/>
        </p:nvPicPr>
        <p:blipFill>
          <a:blip r:embed="rId3">
            <a:alphaModFix/>
          </a:blip>
          <a:stretch>
            <a:fillRect/>
          </a:stretch>
        </p:blipFill>
        <p:spPr>
          <a:xfrm>
            <a:off x="1062825" y="873275"/>
            <a:ext cx="7018349" cy="3894000"/>
          </a:xfrm>
          <a:prstGeom prst="rect">
            <a:avLst/>
          </a:prstGeom>
          <a:noFill/>
          <a:ln>
            <a:noFill/>
          </a:ln>
        </p:spPr>
      </p:pic>
      <p:sp>
        <p:nvSpPr>
          <p:cNvPr id="215" name="Google Shape;215;p30"/>
          <p:cNvSpPr txBox="1"/>
          <p:nvPr/>
        </p:nvSpPr>
        <p:spPr>
          <a:xfrm>
            <a:off x="1008525" y="4581425"/>
            <a:ext cx="6553200" cy="64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900" i="1"/>
              <a:t>Slide courtesy of </a:t>
            </a:r>
            <a:r>
              <a:rPr lang="en-US" sz="900" i="1">
                <a:solidFill>
                  <a:schemeClr val="dk1"/>
                </a:solidFill>
              </a:rPr>
              <a:t>Thomae Elias, Martha Eladia, Julie Cumming, and Ichiro Fujinaga. “Automatic Scoring up of Music in Mensural Notation.” Presented at the 46th Medieval and Renaissance Music Conference, Maynooth, Ireland, July 2018.</a:t>
            </a:r>
            <a:endParaRPr sz="900" i="1">
              <a:solidFill>
                <a:schemeClr val="dk1"/>
              </a:solidFill>
            </a:endParaRPr>
          </a:p>
          <a:p>
            <a:pPr marL="0" lvl="0" indent="0">
              <a:spcBef>
                <a:spcPts val="0"/>
              </a:spcBef>
              <a:spcAft>
                <a:spcPts val="0"/>
              </a:spcAft>
              <a:buNone/>
            </a:pPr>
            <a:endParaRPr i="1"/>
          </a:p>
        </p:txBody>
      </p:sp>
      <p:sp>
        <p:nvSpPr>
          <p:cNvPr id="216" name="Google Shape;216;p30"/>
          <p:cNvSpPr txBox="1">
            <a:spLocks noGrp="1"/>
          </p:cNvSpPr>
          <p:nvPr>
            <p:ph type="title"/>
          </p:nvPr>
        </p:nvSpPr>
        <p:spPr>
          <a:xfrm>
            <a:off x="509925" y="205977"/>
            <a:ext cx="7550400" cy="359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r>
              <a:rPr lang="en-US"/>
              <a:t>Scoring-up Tool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sldNum" idx="12"/>
          </p:nvPr>
        </p:nvSpPr>
        <p:spPr>
          <a:xfrm>
            <a:off x="6553200" y="4767264"/>
            <a:ext cx="2133600" cy="2739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19</a:t>
            </a:fld>
            <a:endParaRPr/>
          </a:p>
        </p:txBody>
      </p:sp>
      <p:pic>
        <p:nvPicPr>
          <p:cNvPr id="223" name="Google Shape;223;p31"/>
          <p:cNvPicPr preferRelativeResize="0"/>
          <p:nvPr/>
        </p:nvPicPr>
        <p:blipFill>
          <a:blip r:embed="rId3">
            <a:alphaModFix/>
          </a:blip>
          <a:stretch>
            <a:fillRect/>
          </a:stretch>
        </p:blipFill>
        <p:spPr>
          <a:xfrm>
            <a:off x="880400" y="340513"/>
            <a:ext cx="7383194" cy="4462464"/>
          </a:xfrm>
          <a:prstGeom prst="rect">
            <a:avLst/>
          </a:prstGeom>
          <a:noFill/>
          <a:ln>
            <a:noFill/>
          </a:ln>
        </p:spPr>
      </p:pic>
      <p:sp>
        <p:nvSpPr>
          <p:cNvPr id="224" name="Google Shape;224;p31"/>
          <p:cNvSpPr txBox="1"/>
          <p:nvPr/>
        </p:nvSpPr>
        <p:spPr>
          <a:xfrm>
            <a:off x="784475" y="4683250"/>
            <a:ext cx="6553200" cy="645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900" i="1"/>
              <a:t>Slide courtesy of </a:t>
            </a:r>
            <a:r>
              <a:rPr lang="en-US" sz="900" i="1">
                <a:solidFill>
                  <a:schemeClr val="dk1"/>
                </a:solidFill>
              </a:rPr>
              <a:t>Thomae Elias, Martha Eladia, Julie Cumming, and Ichiro Fujinaga. “Automatic Scoring up of Music in Mensural Notation.” Presented at the 46th Medieval and Renaissance Music Conference, Maynooth, Ireland, July 2018.</a:t>
            </a:r>
            <a:endParaRPr sz="900" i="1">
              <a:solidFill>
                <a:schemeClr val="dk1"/>
              </a:solidFill>
            </a:endParaRPr>
          </a:p>
          <a:p>
            <a:pPr marL="0" lvl="0" indent="0" rtl="0">
              <a:spcBef>
                <a:spcPts val="0"/>
              </a:spcBef>
              <a:spcAft>
                <a:spcPts val="0"/>
              </a:spcAft>
              <a:buNone/>
            </a:pPr>
            <a:endParaRPr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4" descr="SIMSSA_logo-01.png"/>
          <p:cNvPicPr preferRelativeResize="0"/>
          <p:nvPr/>
        </p:nvPicPr>
        <p:blipFill rotWithShape="1">
          <a:blip r:embed="rId3">
            <a:alphaModFix/>
          </a:blip>
          <a:srcRect/>
          <a:stretch/>
        </p:blipFill>
        <p:spPr>
          <a:xfrm>
            <a:off x="392549" y="0"/>
            <a:ext cx="8081816" cy="1213866"/>
          </a:xfrm>
          <a:prstGeom prst="rect">
            <a:avLst/>
          </a:prstGeom>
          <a:noFill/>
          <a:ln>
            <a:noFill/>
          </a:ln>
        </p:spPr>
      </p:pic>
      <p:sp>
        <p:nvSpPr>
          <p:cNvPr id="97" name="Google Shape;97;p14"/>
          <p:cNvSpPr txBox="1"/>
          <p:nvPr/>
        </p:nvSpPr>
        <p:spPr>
          <a:xfrm>
            <a:off x="392549" y="1213868"/>
            <a:ext cx="8370455" cy="369331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600"/>
              <a:buFont typeface="Arial"/>
              <a:buChar char="•"/>
            </a:pPr>
            <a:r>
              <a:rPr lang="en-US" sz="2600" b="0" i="0" u="none" strike="noStrike" cap="none">
                <a:solidFill>
                  <a:schemeClr val="dk1"/>
                </a:solidFill>
                <a:latin typeface="Source Sans Pro"/>
                <a:ea typeface="Source Sans Pro"/>
                <a:cs typeface="Source Sans Pro"/>
                <a:sym typeface="Source Sans Pro"/>
              </a:rPr>
              <a:t>SSHRC Partnership Grant (2014-2021)</a:t>
            </a:r>
            <a:endParaRPr/>
          </a:p>
          <a:p>
            <a:pPr marL="285750" marR="0" lvl="0" indent="-120650" algn="l" rtl="0">
              <a:spcBef>
                <a:spcPts val="0"/>
              </a:spcBef>
              <a:spcAft>
                <a:spcPts val="0"/>
              </a:spcAft>
              <a:buClr>
                <a:schemeClr val="dk1"/>
              </a:buClr>
              <a:buSzPts val="2600"/>
              <a:buFont typeface="Arial"/>
              <a:buNone/>
            </a:pPr>
            <a:endParaRPr sz="2600" b="0" i="0" u="none" strike="noStrike" cap="none">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2600"/>
              <a:buFont typeface="Arial"/>
              <a:buChar char="•"/>
            </a:pPr>
            <a:r>
              <a:rPr lang="en-US" sz="2600" b="0" i="0" u="none" strike="noStrike" cap="none">
                <a:solidFill>
                  <a:schemeClr val="dk1"/>
                </a:solidFill>
                <a:latin typeface="Source Sans Pro"/>
                <a:ea typeface="Source Sans Pro"/>
                <a:cs typeface="Source Sans Pro"/>
                <a:sym typeface="Source Sans Pro"/>
              </a:rPr>
              <a:t>PI: Ichiro Fujinaga (McGill University)</a:t>
            </a:r>
            <a:endParaRPr/>
          </a:p>
          <a:p>
            <a:pPr marL="285750" marR="0" lvl="0" indent="-120650" algn="l" rtl="0">
              <a:spcBef>
                <a:spcPts val="0"/>
              </a:spcBef>
              <a:spcAft>
                <a:spcPts val="0"/>
              </a:spcAft>
              <a:buClr>
                <a:schemeClr val="dk1"/>
              </a:buClr>
              <a:buSzPts val="2600"/>
              <a:buFont typeface="Arial"/>
              <a:buNone/>
            </a:pPr>
            <a:endParaRPr sz="2600" b="0" i="0" u="none" strike="noStrike" cap="none">
              <a:solidFill>
                <a:schemeClr val="dk1"/>
              </a:solidFill>
              <a:latin typeface="Source Sans Pro"/>
              <a:ea typeface="Source Sans Pro"/>
              <a:cs typeface="Source Sans Pro"/>
              <a:sym typeface="Source Sans Pro"/>
            </a:endParaRPr>
          </a:p>
          <a:p>
            <a:pPr marL="285750" marR="0" lvl="0" indent="-285750" algn="l" rtl="0">
              <a:spcBef>
                <a:spcPts val="0"/>
              </a:spcBef>
              <a:spcAft>
                <a:spcPts val="0"/>
              </a:spcAft>
              <a:buClr>
                <a:schemeClr val="dk1"/>
              </a:buClr>
              <a:buSzPts val="2600"/>
              <a:buFont typeface="Arial"/>
              <a:buChar char="•"/>
            </a:pPr>
            <a:r>
              <a:rPr lang="en-US" sz="2600" b="0" i="0" u="none" strike="noStrike" cap="none">
                <a:solidFill>
                  <a:schemeClr val="dk1"/>
                </a:solidFill>
                <a:latin typeface="Source Sans Pro"/>
                <a:ea typeface="Source Sans Pro"/>
                <a:cs typeface="Source Sans Pro"/>
                <a:sym typeface="Source Sans Pro"/>
              </a:rPr>
              <a:t>Partners include the British Library, Bodleian Libraries at Oxford, Bibliothèque Nationale de France, Bavarian State Library, New York Philharmonic Archives, </a:t>
            </a:r>
            <a:r>
              <a:rPr lang="en-US" sz="2600">
                <a:solidFill>
                  <a:schemeClr val="dk1"/>
                </a:solidFill>
                <a:latin typeface="Source Sans Pro"/>
                <a:ea typeface="Source Sans Pro"/>
                <a:cs typeface="Source Sans Pro"/>
                <a:sym typeface="Source Sans Pro"/>
              </a:rPr>
              <a:t>Alexander Street Press, RILM, and RISM Switzerland among others</a:t>
            </a:r>
            <a:endParaRPr/>
          </a:p>
          <a:p>
            <a:pPr marL="285750" marR="0" lvl="0" indent="-120650" algn="l" rtl="0">
              <a:spcBef>
                <a:spcPts val="0"/>
              </a:spcBef>
              <a:spcAft>
                <a:spcPts val="0"/>
              </a:spcAft>
              <a:buClr>
                <a:schemeClr val="dk1"/>
              </a:buClr>
              <a:buSzPts val="2600"/>
              <a:buFont typeface="Arial"/>
              <a:buNone/>
            </a:pPr>
            <a:endParaRPr sz="2600" b="0" i="0" u="none" strike="noStrike" cap="none">
              <a:solidFill>
                <a:schemeClr val="dk1"/>
              </a:solidFill>
              <a:latin typeface="Source Sans Pro"/>
              <a:ea typeface="Source Sans Pro"/>
              <a:cs typeface="Source Sans Pro"/>
              <a:sym typeface="Source Sans Pro"/>
            </a:endParaRPr>
          </a:p>
        </p:txBody>
      </p:sp>
      <p:sp>
        <p:nvSpPr>
          <p:cNvPr id="98" name="Google Shape;98;p1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2</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20</a:t>
            </a:fld>
            <a:endParaRPr sz="1200">
              <a:solidFill>
                <a:srgbClr val="888D97"/>
              </a:solidFill>
              <a:latin typeface="Source Sans Pro"/>
              <a:ea typeface="Source Sans Pro"/>
              <a:cs typeface="Source Sans Pro"/>
              <a:sym typeface="Source Sans Pro"/>
            </a:endParaRPr>
          </a:p>
        </p:txBody>
      </p:sp>
      <p:pic>
        <p:nvPicPr>
          <p:cNvPr id="230" name="Google Shape;230;p32"/>
          <p:cNvPicPr preferRelativeResize="0"/>
          <p:nvPr/>
        </p:nvPicPr>
        <p:blipFill rotWithShape="1">
          <a:blip r:embed="rId3">
            <a:alphaModFix/>
          </a:blip>
          <a:srcRect/>
          <a:stretch/>
        </p:blipFill>
        <p:spPr>
          <a:xfrm>
            <a:off x="241300" y="0"/>
            <a:ext cx="8659011"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Crowdsourced OMR Correction</a:t>
            </a:r>
            <a:endParaRPr sz="4400" b="0" i="0" u="none" strike="noStrike" cap="none">
              <a:solidFill>
                <a:schemeClr val="dk1"/>
              </a:solidFill>
              <a:latin typeface="Source Sans Pro"/>
              <a:ea typeface="Source Sans Pro"/>
              <a:cs typeface="Source Sans Pro"/>
              <a:sym typeface="Source Sans Pro"/>
            </a:endParaRPr>
          </a:p>
        </p:txBody>
      </p:sp>
      <p:sp>
        <p:nvSpPr>
          <p:cNvPr id="236" name="Google Shape;236;p33"/>
          <p:cNvSpPr txBox="1">
            <a:spLocks noGrp="1"/>
          </p:cNvSpPr>
          <p:nvPr>
            <p:ph type="body" idx="1"/>
          </p:nvPr>
        </p:nvSpPr>
        <p:spPr>
          <a:xfrm>
            <a:off x="457200" y="1657351"/>
            <a:ext cx="8229600" cy="339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342900" marR="0" lvl="0" indent="-342900" algn="l" rtl="0">
              <a:spcBef>
                <a:spcPts val="0"/>
              </a:spcBef>
              <a:spcAft>
                <a:spcPts val="0"/>
              </a:spcAft>
              <a:buClr>
                <a:schemeClr val="dk1"/>
              </a:buClr>
              <a:buSzPts val="3200"/>
              <a:buFont typeface="Arial"/>
              <a:buChar char="•"/>
            </a:pPr>
            <a:r>
              <a:rPr lang="en-US"/>
              <a:t>Making tools more user-friendly </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Source Sans Pro"/>
                <a:ea typeface="Source Sans Pro"/>
                <a:cs typeface="Source Sans Pro"/>
                <a:sym typeface="Source Sans Pro"/>
              </a:rPr>
              <a:t>Collaboration with Partner organizations and user communities</a:t>
            </a:r>
            <a:endParaRPr sz="3200" b="0" i="0" u="none" strike="noStrike" cap="none">
              <a:solidFill>
                <a:schemeClr val="dk1"/>
              </a:solidFill>
              <a:latin typeface="Source Sans Pro"/>
              <a:ea typeface="Source Sans Pro"/>
              <a:cs typeface="Source Sans Pro"/>
              <a:sym typeface="Source Sans Pro"/>
            </a:endParaRPr>
          </a:p>
        </p:txBody>
      </p:sp>
      <p:sp>
        <p:nvSpPr>
          <p:cNvPr id="237" name="Google Shape;237;p3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21</a:t>
            </a:fld>
            <a:endParaRPr sz="1200">
              <a:solidFill>
                <a:srgbClr val="888D97"/>
              </a:solidFill>
              <a:latin typeface="Source Sans Pro"/>
              <a:ea typeface="Source Sans Pro"/>
              <a:cs typeface="Source Sans Pro"/>
              <a:sym typeface="Source Sans Pro"/>
            </a:endParaRPr>
          </a:p>
        </p:txBody>
      </p:sp>
      <p:pic>
        <p:nvPicPr>
          <p:cNvPr id="238" name="Google Shape;238;p33"/>
          <p:cNvPicPr preferRelativeResize="0"/>
          <p:nvPr/>
        </p:nvPicPr>
        <p:blipFill>
          <a:blip r:embed="rId3">
            <a:alphaModFix/>
          </a:blip>
          <a:stretch>
            <a:fillRect/>
          </a:stretch>
        </p:blipFill>
        <p:spPr>
          <a:xfrm>
            <a:off x="3452813" y="1319713"/>
            <a:ext cx="2238375" cy="581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4"/>
          <p:cNvSpPr txBox="1">
            <a:spLocks noGrp="1"/>
          </p:cNvSpPr>
          <p:nvPr>
            <p:ph type="title"/>
          </p:nvPr>
        </p:nvSpPr>
        <p:spPr>
          <a:xfrm>
            <a:off x="457200" y="1963774"/>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Source Sans Pro"/>
              <a:buNone/>
            </a:pPr>
            <a:r>
              <a:rPr lang="en-US" sz="3959" b="0" i="0" u="none" strike="noStrike" cap="none">
                <a:solidFill>
                  <a:schemeClr val="dk1"/>
                </a:solidFill>
                <a:latin typeface="Source Sans Pro"/>
                <a:ea typeface="Source Sans Pro"/>
                <a:cs typeface="Source Sans Pro"/>
                <a:sym typeface="Source Sans Pro"/>
              </a:rPr>
              <a:t>How will music search and </a:t>
            </a:r>
            <a:br>
              <a:rPr lang="en-US" sz="3959" b="0" i="0" u="none" strike="noStrike" cap="none">
                <a:solidFill>
                  <a:schemeClr val="dk1"/>
                </a:solidFill>
                <a:latin typeface="Source Sans Pro"/>
                <a:ea typeface="Source Sans Pro"/>
                <a:cs typeface="Source Sans Pro"/>
                <a:sym typeface="Source Sans Pro"/>
              </a:rPr>
            </a:br>
            <a:r>
              <a:rPr lang="en-US" sz="3959" b="0" i="0" u="none" strike="noStrike" cap="none">
                <a:solidFill>
                  <a:schemeClr val="dk1"/>
                </a:solidFill>
                <a:latin typeface="Source Sans Pro"/>
                <a:ea typeface="Source Sans Pro"/>
                <a:cs typeface="Source Sans Pro"/>
                <a:sym typeface="Source Sans Pro"/>
              </a:rPr>
              <a:t>analysis work?</a:t>
            </a:r>
            <a:endParaRPr sz="3959" b="0" i="0" u="none" strike="noStrike" cap="none">
              <a:solidFill>
                <a:schemeClr val="dk1"/>
              </a:solidFill>
              <a:latin typeface="Source Sans Pro"/>
              <a:ea typeface="Source Sans Pro"/>
              <a:cs typeface="Source Sans Pro"/>
              <a:sym typeface="Source Sans Pro"/>
            </a:endParaRPr>
          </a:p>
        </p:txBody>
      </p:sp>
      <p:sp>
        <p:nvSpPr>
          <p:cNvPr id="244" name="Google Shape;244;p3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22</a:t>
            </a:fld>
            <a:endParaRPr sz="1200">
              <a:solidFill>
                <a:srgbClr val="888D97"/>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457200" y="205979"/>
            <a:ext cx="8229600" cy="8574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a:t>Melodic Search</a:t>
            </a:r>
            <a:endParaRPr/>
          </a:p>
        </p:txBody>
      </p:sp>
      <p:sp>
        <p:nvSpPr>
          <p:cNvPr id="259" name="Google Shape;259;p36"/>
          <p:cNvSpPr txBox="1">
            <a:spLocks noGrp="1"/>
          </p:cNvSpPr>
          <p:nvPr>
            <p:ph type="body" idx="1"/>
          </p:nvPr>
        </p:nvSpPr>
        <p:spPr>
          <a:xfrm>
            <a:off x="457200" y="1200151"/>
            <a:ext cx="8229600" cy="1652700"/>
          </a:xfrm>
          <a:prstGeom prst="rect">
            <a:avLst/>
          </a:prstGeom>
        </p:spPr>
        <p:txBody>
          <a:bodyPr spcFirstLastPara="1" wrap="square" lIns="91425" tIns="45700" rIns="91425" bIns="45700" anchor="t" anchorCtr="0">
            <a:noAutofit/>
          </a:bodyPr>
          <a:lstStyle/>
          <a:p>
            <a:pPr marL="0" lvl="0" indent="0">
              <a:spcBef>
                <a:spcPts val="640"/>
              </a:spcBef>
              <a:spcAft>
                <a:spcPts val="0"/>
              </a:spcAft>
              <a:buNone/>
            </a:pPr>
            <a:r>
              <a:rPr lang="en-US" sz="2200"/>
              <a:t>Garfinkle, David &amp; Peter Schubert. “Computer-Assisted Corpus Analysis Finds a Signature Progression in Willaert and Palestrina.” Presented at the 46th Medieval and Renaissance Music Conference, Maynooth, Ireland, July 2018.</a:t>
            </a:r>
            <a:endParaRPr sz="2200"/>
          </a:p>
        </p:txBody>
      </p:sp>
      <p:sp>
        <p:nvSpPr>
          <p:cNvPr id="260" name="Google Shape;260;p36"/>
          <p:cNvSpPr txBox="1">
            <a:spLocks noGrp="1"/>
          </p:cNvSpPr>
          <p:nvPr>
            <p:ph type="sldNum" idx="12"/>
          </p:nvPr>
        </p:nvSpPr>
        <p:spPr>
          <a:xfrm>
            <a:off x="6553200" y="4767264"/>
            <a:ext cx="2133600" cy="2739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23</a:t>
            </a:fld>
            <a:endParaRPr/>
          </a:p>
        </p:txBody>
      </p:sp>
      <p:pic>
        <p:nvPicPr>
          <p:cNvPr id="261" name="Google Shape;261;p36"/>
          <p:cNvPicPr preferRelativeResize="0"/>
          <p:nvPr/>
        </p:nvPicPr>
        <p:blipFill>
          <a:blip r:embed="rId3">
            <a:alphaModFix/>
          </a:blip>
          <a:stretch>
            <a:fillRect/>
          </a:stretch>
        </p:blipFill>
        <p:spPr>
          <a:xfrm>
            <a:off x="1916800" y="2852851"/>
            <a:ext cx="5310401" cy="1985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sldNum" idx="12"/>
          </p:nvPr>
        </p:nvSpPr>
        <p:spPr>
          <a:xfrm>
            <a:off x="6553200" y="4767264"/>
            <a:ext cx="2133600" cy="2739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24</a:t>
            </a:fld>
            <a:endParaRPr/>
          </a:p>
        </p:txBody>
      </p:sp>
      <p:pic>
        <p:nvPicPr>
          <p:cNvPr id="268" name="Google Shape;268;p37"/>
          <p:cNvPicPr preferRelativeResize="0"/>
          <p:nvPr/>
        </p:nvPicPr>
        <p:blipFill>
          <a:blip r:embed="rId3">
            <a:alphaModFix/>
          </a:blip>
          <a:stretch>
            <a:fillRect/>
          </a:stretch>
        </p:blipFill>
        <p:spPr>
          <a:xfrm>
            <a:off x="566063" y="663962"/>
            <a:ext cx="8011874" cy="3815576"/>
          </a:xfrm>
          <a:prstGeom prst="rect">
            <a:avLst/>
          </a:prstGeom>
          <a:noFill/>
          <a:ln>
            <a:noFill/>
          </a:ln>
        </p:spPr>
      </p:pic>
      <p:sp>
        <p:nvSpPr>
          <p:cNvPr id="269" name="Google Shape;269;p37"/>
          <p:cNvSpPr txBox="1"/>
          <p:nvPr/>
        </p:nvSpPr>
        <p:spPr>
          <a:xfrm>
            <a:off x="2111850" y="203450"/>
            <a:ext cx="4920300" cy="384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a:t>https://patternfinder.elvisproject.ca/</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457200" y="55894"/>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Corpus Studies</a:t>
            </a:r>
            <a:endParaRPr sz="4400" b="0" i="0" u="none" strike="noStrike" cap="none">
              <a:solidFill>
                <a:schemeClr val="dk1"/>
              </a:solidFill>
              <a:latin typeface="Source Sans Pro"/>
              <a:ea typeface="Source Sans Pro"/>
              <a:cs typeface="Source Sans Pro"/>
              <a:sym typeface="Source Sans Pro"/>
            </a:endParaRPr>
          </a:p>
        </p:txBody>
      </p:sp>
      <p:sp>
        <p:nvSpPr>
          <p:cNvPr id="275" name="Google Shape;275;p38"/>
          <p:cNvSpPr txBox="1">
            <a:spLocks noGrp="1"/>
          </p:cNvSpPr>
          <p:nvPr>
            <p:ph type="body" idx="1"/>
          </p:nvPr>
        </p:nvSpPr>
        <p:spPr>
          <a:xfrm>
            <a:off x="457200" y="819168"/>
            <a:ext cx="8051800" cy="1241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solidFill>
                  <a:schemeClr val="dk1"/>
                </a:solidFill>
                <a:latin typeface="Source Sans Pro"/>
                <a:ea typeface="Source Sans Pro"/>
                <a:cs typeface="Source Sans Pro"/>
                <a:sym typeface="Source Sans Pro"/>
              </a:rPr>
              <a:t>Schubert, Peter, and Julie Cumming. “Another Lesson from Lassus: Using Computers to Analyse Counterpoint.” Early Music 43, no. 4 (November 2015): 577–86.</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Source Sans Pro"/>
              <a:ea typeface="Source Sans Pro"/>
              <a:cs typeface="Source Sans Pro"/>
              <a:sym typeface="Source Sans Pro"/>
            </a:endParaRPr>
          </a:p>
        </p:txBody>
      </p:sp>
      <p:sp>
        <p:nvSpPr>
          <p:cNvPr id="276" name="Google Shape;276;p3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25</a:t>
            </a:fld>
            <a:endParaRPr sz="1200">
              <a:solidFill>
                <a:srgbClr val="888D97"/>
              </a:solidFill>
              <a:latin typeface="Source Sans Pro"/>
              <a:ea typeface="Source Sans Pro"/>
              <a:cs typeface="Source Sans Pro"/>
              <a:sym typeface="Source Sans Pro"/>
            </a:endParaRPr>
          </a:p>
        </p:txBody>
      </p:sp>
      <p:pic>
        <p:nvPicPr>
          <p:cNvPr id="277" name="Google Shape;277;p38" descr="Screen Shot 2017-09-19 at 9.09.30 AM.png"/>
          <p:cNvPicPr preferRelativeResize="0"/>
          <p:nvPr/>
        </p:nvPicPr>
        <p:blipFill rotWithShape="1">
          <a:blip r:embed="rId3">
            <a:alphaModFix/>
          </a:blip>
          <a:srcRect/>
          <a:stretch/>
        </p:blipFill>
        <p:spPr>
          <a:xfrm>
            <a:off x="1674092" y="2063018"/>
            <a:ext cx="5659272" cy="270424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9"/>
          <p:cNvSpPr txBox="1">
            <a:spLocks noGrp="1"/>
          </p:cNvSpPr>
          <p:nvPr>
            <p:ph type="body" idx="1"/>
          </p:nvPr>
        </p:nvSpPr>
        <p:spPr>
          <a:xfrm>
            <a:off x="457200" y="381001"/>
            <a:ext cx="8229600" cy="42136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Source Sans Pro"/>
                <a:ea typeface="Source Sans Pro"/>
                <a:cs typeface="Source Sans Pro"/>
                <a:sym typeface="Source Sans Pro"/>
              </a:rPr>
              <a:t>Desmond, Karen, Emily Hopkins, and Sam Howes. “Measuring Polyphony: Analysing Stylistic Change in the French Motet Repertory, C1300-1350.” Presented at the Workshop on SIMSSA VIII, McGill University, Montreal, QC, May 21, 2016.</a:t>
            </a:r>
            <a:endParaRPr sz="1800"/>
          </a:p>
          <a:p>
            <a:pPr marL="342900" marR="0" lvl="0" indent="-165100" algn="l" rtl="0">
              <a:spcBef>
                <a:spcPts val="560"/>
              </a:spcBef>
              <a:spcAft>
                <a:spcPts val="0"/>
              </a:spcAft>
              <a:buClr>
                <a:schemeClr val="dk1"/>
              </a:buClr>
              <a:buSzPts val="2800"/>
              <a:buFont typeface="Arial"/>
              <a:buNone/>
            </a:pPr>
            <a:endParaRPr sz="2800" b="0" i="0" u="none" strike="noStrike" cap="none">
              <a:solidFill>
                <a:schemeClr val="dk1"/>
              </a:solidFill>
              <a:latin typeface="Source Sans Pro"/>
              <a:ea typeface="Source Sans Pro"/>
              <a:cs typeface="Source Sans Pro"/>
              <a:sym typeface="Source Sans Pro"/>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Source Sans Pro"/>
              <a:ea typeface="Source Sans Pro"/>
              <a:cs typeface="Source Sans Pro"/>
              <a:sym typeface="Source Sans Pro"/>
            </a:endParaRPr>
          </a:p>
        </p:txBody>
      </p:sp>
      <p:sp>
        <p:nvSpPr>
          <p:cNvPr id="283" name="Google Shape;283;p3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26</a:t>
            </a:fld>
            <a:endParaRPr sz="1200">
              <a:solidFill>
                <a:srgbClr val="888D97"/>
              </a:solidFill>
              <a:latin typeface="Source Sans Pro"/>
              <a:ea typeface="Source Sans Pro"/>
              <a:cs typeface="Source Sans Pro"/>
              <a:sym typeface="Source Sans Pro"/>
            </a:endParaRPr>
          </a:p>
        </p:txBody>
      </p:sp>
      <p:pic>
        <p:nvPicPr>
          <p:cNvPr id="284" name="Google Shape;284;p39" descr="Screen Shot 2017-09-19 at 9.01.59 AM.png"/>
          <p:cNvPicPr preferRelativeResize="0"/>
          <p:nvPr/>
        </p:nvPicPr>
        <p:blipFill rotWithShape="1">
          <a:blip r:embed="rId3">
            <a:alphaModFix/>
          </a:blip>
          <a:srcRect/>
          <a:stretch/>
        </p:blipFill>
        <p:spPr>
          <a:xfrm>
            <a:off x="612987" y="1575199"/>
            <a:ext cx="7918025" cy="29206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0"/>
          <p:cNvSpPr txBox="1">
            <a:spLocks noGrp="1"/>
          </p:cNvSpPr>
          <p:nvPr>
            <p:ph type="sldNum" idx="12"/>
          </p:nvPr>
        </p:nvSpPr>
        <p:spPr>
          <a:xfrm>
            <a:off x="6553200" y="4767264"/>
            <a:ext cx="2133600" cy="2739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27</a:t>
            </a:fld>
            <a:endParaRPr/>
          </a:p>
        </p:txBody>
      </p:sp>
      <p:pic>
        <p:nvPicPr>
          <p:cNvPr id="291" name="Google Shape;291;p40"/>
          <p:cNvPicPr preferRelativeResize="0"/>
          <p:nvPr/>
        </p:nvPicPr>
        <p:blipFill>
          <a:blip r:embed="rId3">
            <a:alphaModFix/>
          </a:blip>
          <a:stretch>
            <a:fillRect/>
          </a:stretch>
        </p:blipFill>
        <p:spPr>
          <a:xfrm>
            <a:off x="836175" y="423025"/>
            <a:ext cx="7471650" cy="4556851"/>
          </a:xfrm>
          <a:prstGeom prst="rect">
            <a:avLst/>
          </a:prstGeom>
          <a:noFill/>
          <a:ln>
            <a:noFill/>
          </a:ln>
        </p:spPr>
      </p:pic>
      <p:sp>
        <p:nvSpPr>
          <p:cNvPr id="292" name="Google Shape;292;p40"/>
          <p:cNvSpPr txBox="1"/>
          <p:nvPr/>
        </p:nvSpPr>
        <p:spPr>
          <a:xfrm>
            <a:off x="2679750" y="77125"/>
            <a:ext cx="3784500" cy="34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Percentage of perfect sonorities for all pieces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a:spLocks noGrp="1"/>
          </p:cNvSpPr>
          <p:nvPr>
            <p:ph type="title"/>
          </p:nvPr>
        </p:nvSpPr>
        <p:spPr>
          <a:xfrm>
            <a:off x="457200" y="205976"/>
            <a:ext cx="8229600" cy="6393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en-US" sz="1800"/>
              <a:t>http://measuringpolyphony.org/</a:t>
            </a:r>
            <a:endParaRPr sz="1800"/>
          </a:p>
        </p:txBody>
      </p:sp>
      <p:sp>
        <p:nvSpPr>
          <p:cNvPr id="299" name="Google Shape;299;p41"/>
          <p:cNvSpPr txBox="1">
            <a:spLocks noGrp="1"/>
          </p:cNvSpPr>
          <p:nvPr>
            <p:ph type="sldNum" idx="12"/>
          </p:nvPr>
        </p:nvSpPr>
        <p:spPr>
          <a:xfrm>
            <a:off x="6553200" y="4767264"/>
            <a:ext cx="2133600" cy="2739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a:p>
        </p:txBody>
      </p:sp>
      <p:pic>
        <p:nvPicPr>
          <p:cNvPr id="300" name="Google Shape;300;p41"/>
          <p:cNvPicPr preferRelativeResize="0"/>
          <p:nvPr/>
        </p:nvPicPr>
        <p:blipFill>
          <a:blip r:embed="rId3">
            <a:alphaModFix/>
          </a:blip>
          <a:stretch>
            <a:fillRect/>
          </a:stretch>
        </p:blipFill>
        <p:spPr>
          <a:xfrm>
            <a:off x="1133475" y="845275"/>
            <a:ext cx="6877057" cy="4053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2"/>
          <p:cNvSpPr txBox="1">
            <a:spLocks noGrp="1"/>
          </p:cNvSpPr>
          <p:nvPr>
            <p:ph type="body" idx="1"/>
          </p:nvPr>
        </p:nvSpPr>
        <p:spPr>
          <a:xfrm>
            <a:off x="457200" y="187044"/>
            <a:ext cx="8229600" cy="1455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i="0" u="none" strike="noStrike" cap="none">
                <a:solidFill>
                  <a:schemeClr val="dk1"/>
                </a:solidFill>
                <a:latin typeface="Source Sans Pro"/>
                <a:ea typeface="Source Sans Pro"/>
                <a:cs typeface="Source Sans Pro"/>
                <a:sym typeface="Source Sans Pro"/>
              </a:rPr>
              <a:t>Arthur, Claire</a:t>
            </a:r>
            <a:r>
              <a:rPr lang="en-US" sz="2000"/>
              <a:t>, Julie Cumming, and Peter Schubert. “Computer-Assisted Modal Identification.” Presented at the 46th Medieval and Renaissance Music Conference, Maynooth, Ireland, July 2018.</a:t>
            </a:r>
            <a:endParaRPr sz="2000"/>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Source Sans Pro"/>
              <a:ea typeface="Source Sans Pro"/>
              <a:cs typeface="Source Sans Pro"/>
              <a:sym typeface="Source Sans Pro"/>
            </a:endParaRPr>
          </a:p>
        </p:txBody>
      </p:sp>
      <p:sp>
        <p:nvSpPr>
          <p:cNvPr id="306" name="Google Shape;306;p4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29</a:t>
            </a:fld>
            <a:endParaRPr sz="1200">
              <a:solidFill>
                <a:srgbClr val="888D97"/>
              </a:solidFill>
              <a:latin typeface="Source Sans Pro"/>
              <a:ea typeface="Source Sans Pro"/>
              <a:cs typeface="Source Sans Pro"/>
              <a:sym typeface="Source Sans Pro"/>
            </a:endParaRPr>
          </a:p>
        </p:txBody>
      </p:sp>
      <p:sp>
        <p:nvSpPr>
          <p:cNvPr id="307" name="Google Shape;307;p42"/>
          <p:cNvSpPr/>
          <p:nvPr/>
        </p:nvSpPr>
        <p:spPr>
          <a:xfrm>
            <a:off x="8266550" y="874570"/>
            <a:ext cx="877500" cy="5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pic>
        <p:nvPicPr>
          <p:cNvPr id="308" name="Google Shape;308;p42"/>
          <p:cNvPicPr preferRelativeResize="0"/>
          <p:nvPr/>
        </p:nvPicPr>
        <p:blipFill>
          <a:blip r:embed="rId3">
            <a:alphaModFix/>
          </a:blip>
          <a:stretch>
            <a:fillRect/>
          </a:stretch>
        </p:blipFill>
        <p:spPr>
          <a:xfrm>
            <a:off x="1097375" y="1304876"/>
            <a:ext cx="6949249" cy="3619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How it works:</a:t>
            </a:r>
            <a:endParaRPr sz="4400" b="0" i="0" u="none" strike="noStrike" cap="none">
              <a:solidFill>
                <a:schemeClr val="dk1"/>
              </a:solidFill>
              <a:latin typeface="Source Sans Pro"/>
              <a:ea typeface="Source Sans Pro"/>
              <a:cs typeface="Source Sans Pro"/>
              <a:sym typeface="Source Sans Pro"/>
            </a:endParaRPr>
          </a:p>
        </p:txBody>
      </p:sp>
      <p:sp>
        <p:nvSpPr>
          <p:cNvPr id="104" name="Google Shape;104;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dk1"/>
              </a:buClr>
              <a:buSzPts val="3200"/>
              <a:buFont typeface="Source Sans Pro"/>
              <a:buAutoNum type="arabicPeriod"/>
            </a:pPr>
            <a:r>
              <a:rPr lang="en-US" sz="3200" b="0" i="0" u="none" strike="noStrike" cap="none">
                <a:solidFill>
                  <a:schemeClr val="dk1"/>
                </a:solidFill>
                <a:latin typeface="Source Sans Pro"/>
                <a:ea typeface="Source Sans Pro"/>
                <a:cs typeface="Source Sans Pro"/>
                <a:sym typeface="Source Sans Pro"/>
              </a:rPr>
              <a:t>Library digitizes scores</a:t>
            </a:r>
            <a:endParaRPr/>
          </a:p>
          <a:p>
            <a:pPr marL="514350" marR="0" lvl="0" indent="-514350" algn="l" rtl="0">
              <a:spcBef>
                <a:spcPts val="640"/>
              </a:spcBef>
              <a:spcAft>
                <a:spcPts val="0"/>
              </a:spcAft>
              <a:buClr>
                <a:schemeClr val="dk1"/>
              </a:buClr>
              <a:buSzPts val="3200"/>
              <a:buFont typeface="Source Sans Pro"/>
              <a:buAutoNum type="arabicPeriod"/>
            </a:pPr>
            <a:r>
              <a:rPr lang="en-US" sz="3200" b="0" i="0" u="none" strike="noStrike" cap="none">
                <a:solidFill>
                  <a:schemeClr val="dk1"/>
                </a:solidFill>
                <a:latin typeface="Source Sans Pro"/>
                <a:ea typeface="Source Sans Pro"/>
                <a:cs typeface="Source Sans Pro"/>
                <a:sym typeface="Source Sans Pro"/>
              </a:rPr>
              <a:t>Optical Music Recognition</a:t>
            </a:r>
            <a:endParaRPr/>
          </a:p>
          <a:p>
            <a:pPr marL="514350" marR="0" lvl="0" indent="-514350" algn="l" rtl="0">
              <a:spcBef>
                <a:spcPts val="640"/>
              </a:spcBef>
              <a:spcAft>
                <a:spcPts val="0"/>
              </a:spcAft>
              <a:buClr>
                <a:schemeClr val="dk1"/>
              </a:buClr>
              <a:buSzPts val="3200"/>
              <a:buFont typeface="Source Sans Pro"/>
              <a:buAutoNum type="arabicPeriod"/>
            </a:pPr>
            <a:r>
              <a:rPr lang="en-US"/>
              <a:t>Symbolic Encoding with MEI</a:t>
            </a:r>
            <a:endParaRPr/>
          </a:p>
          <a:p>
            <a:pPr marL="514350" marR="0" lvl="0" indent="-514350" algn="l" rtl="0">
              <a:spcBef>
                <a:spcPts val="640"/>
              </a:spcBef>
              <a:spcAft>
                <a:spcPts val="0"/>
              </a:spcAft>
              <a:buClr>
                <a:schemeClr val="dk1"/>
              </a:buClr>
              <a:buSzPts val="3200"/>
              <a:buFont typeface="Source Sans Pro"/>
              <a:buAutoNum type="arabicPeriod"/>
            </a:pPr>
            <a:r>
              <a:rPr lang="en-US" sz="3200" b="0" i="0" u="none" strike="noStrike" cap="none">
                <a:solidFill>
                  <a:schemeClr val="dk1"/>
                </a:solidFill>
                <a:latin typeface="Source Sans Pro"/>
                <a:ea typeface="Source Sans Pro"/>
                <a:cs typeface="Source Sans Pro"/>
                <a:sym typeface="Source Sans Pro"/>
              </a:rPr>
              <a:t>Search and Analysis</a:t>
            </a:r>
            <a:endParaRPr/>
          </a:p>
          <a:p>
            <a:pPr marL="228600" marR="0" lvl="0" indent="-152400" algn="l" rtl="0">
              <a:spcBef>
                <a:spcPts val="240"/>
              </a:spcBef>
              <a:spcAft>
                <a:spcPts val="0"/>
              </a:spcAft>
              <a:buClr>
                <a:schemeClr val="dk1"/>
              </a:buClr>
              <a:buSzPts val="1200"/>
              <a:buFont typeface="Arial"/>
              <a:buNone/>
            </a:pPr>
            <a:endParaRPr sz="1200" b="0" i="0" u="none" strike="noStrike" cap="none">
              <a:solidFill>
                <a:schemeClr val="dk1"/>
              </a:solidFill>
              <a:latin typeface="Source Sans Pro"/>
              <a:ea typeface="Source Sans Pro"/>
              <a:cs typeface="Source Sans Pro"/>
              <a:sym typeface="Source Sans Pro"/>
            </a:endParaRPr>
          </a:p>
        </p:txBody>
      </p:sp>
      <p:sp>
        <p:nvSpPr>
          <p:cNvPr id="105" name="Google Shape;105;p1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3</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a:spLocks noGrp="1"/>
          </p:cNvSpPr>
          <p:nvPr>
            <p:ph type="title"/>
          </p:nvPr>
        </p:nvSpPr>
        <p:spPr>
          <a:xfrm>
            <a:off x="457200" y="-177893"/>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200"/>
              <a:buFont typeface="Source Sans Pro"/>
              <a:buNone/>
            </a:pPr>
            <a:r>
              <a:rPr lang="en-US" sz="3200" b="0" i="0" u="none" strike="noStrike" cap="none">
                <a:solidFill>
                  <a:schemeClr val="dk1"/>
                </a:solidFill>
                <a:latin typeface="Source Sans Pro"/>
                <a:ea typeface="Source Sans Pro"/>
                <a:cs typeface="Source Sans Pro"/>
                <a:sym typeface="Source Sans Pro"/>
              </a:rPr>
              <a:t>Machine learning and composer identification</a:t>
            </a:r>
            <a:endParaRPr sz="3200" b="0" i="0" u="none" strike="noStrike" cap="none">
              <a:solidFill>
                <a:schemeClr val="dk1"/>
              </a:solidFill>
              <a:latin typeface="Source Sans Pro"/>
              <a:ea typeface="Source Sans Pro"/>
              <a:cs typeface="Source Sans Pro"/>
              <a:sym typeface="Source Sans Pro"/>
            </a:endParaRPr>
          </a:p>
        </p:txBody>
      </p:sp>
      <p:sp>
        <p:nvSpPr>
          <p:cNvPr id="314" name="Google Shape;314;p43"/>
          <p:cNvSpPr txBox="1">
            <a:spLocks noGrp="1"/>
          </p:cNvSpPr>
          <p:nvPr>
            <p:ph type="body" idx="1"/>
          </p:nvPr>
        </p:nvSpPr>
        <p:spPr>
          <a:xfrm>
            <a:off x="457200" y="519566"/>
            <a:ext cx="8229600" cy="36161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0" i="0" u="none" strike="noStrike" cap="none">
                <a:solidFill>
                  <a:schemeClr val="dk1"/>
                </a:solidFill>
                <a:latin typeface="Source Sans Pro"/>
                <a:ea typeface="Source Sans Pro"/>
                <a:cs typeface="Source Sans Pro"/>
                <a:sym typeface="Source Sans Pro"/>
              </a:rPr>
              <a:t>McKay, Cory, Tristano Tenaglia, Julie Cumming, and Ichiro Fujinaga. “Using Statistical Feature Extraction to Distinguish the Styles of Different Composers.” Presented at the Medieval and Renaissance Music Conference, Prague, Czech Republic, July 4, 2017.</a:t>
            </a:r>
            <a:endParaRPr sz="1600" b="0" i="0" u="none" strike="noStrike" cap="none">
              <a:solidFill>
                <a:schemeClr val="dk1"/>
              </a:solidFill>
              <a:latin typeface="Source Sans Pro"/>
              <a:ea typeface="Source Sans Pro"/>
              <a:cs typeface="Source Sans Pro"/>
              <a:sym typeface="Source Sans Pro"/>
            </a:endParaRPr>
          </a:p>
          <a:p>
            <a:pPr marL="342900" marR="0" lvl="0" indent="-228600" algn="l" rtl="0">
              <a:spcBef>
                <a:spcPts val="360"/>
              </a:spcBef>
              <a:spcAft>
                <a:spcPts val="0"/>
              </a:spcAft>
              <a:buClr>
                <a:schemeClr val="dk1"/>
              </a:buClr>
              <a:buSzPts val="1800"/>
              <a:buFont typeface="Arial"/>
              <a:buNone/>
            </a:pPr>
            <a:endParaRPr sz="1800" b="0" i="0" u="none" strike="noStrike" cap="none">
              <a:solidFill>
                <a:schemeClr val="dk1"/>
              </a:solidFill>
              <a:latin typeface="Source Sans Pro"/>
              <a:ea typeface="Source Sans Pro"/>
              <a:cs typeface="Source Sans Pro"/>
              <a:sym typeface="Source Sans Pro"/>
            </a:endParaRPr>
          </a:p>
        </p:txBody>
      </p:sp>
      <p:sp>
        <p:nvSpPr>
          <p:cNvPr id="315" name="Google Shape;315;p43"/>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30</a:t>
            </a:fld>
            <a:endParaRPr sz="1200">
              <a:solidFill>
                <a:srgbClr val="888D97"/>
              </a:solidFill>
              <a:latin typeface="Source Sans Pro"/>
              <a:ea typeface="Source Sans Pro"/>
              <a:cs typeface="Source Sans Pro"/>
              <a:sym typeface="Source Sans Pro"/>
            </a:endParaRPr>
          </a:p>
        </p:txBody>
      </p:sp>
      <p:pic>
        <p:nvPicPr>
          <p:cNvPr id="316" name="Google Shape;316;p43" descr="Screen Shot 2017-09-24 at 7.43.34 PM.png"/>
          <p:cNvPicPr preferRelativeResize="0"/>
          <p:nvPr/>
        </p:nvPicPr>
        <p:blipFill rotWithShape="1">
          <a:blip r:embed="rId3">
            <a:alphaModFix/>
          </a:blip>
          <a:srcRect/>
          <a:stretch/>
        </p:blipFill>
        <p:spPr>
          <a:xfrm>
            <a:off x="1362364" y="1347345"/>
            <a:ext cx="6338455" cy="3576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31</a:t>
            </a:fld>
            <a:endParaRPr sz="1200">
              <a:solidFill>
                <a:srgbClr val="888D97"/>
              </a:solidFill>
              <a:latin typeface="Source Sans Pro"/>
              <a:ea typeface="Source Sans Pro"/>
              <a:cs typeface="Source Sans Pro"/>
              <a:sym typeface="Source Sans Pro"/>
            </a:endParaRPr>
          </a:p>
        </p:txBody>
      </p:sp>
      <p:pic>
        <p:nvPicPr>
          <p:cNvPr id="330" name="Google Shape;330;p45" descr="logos_website.png"/>
          <p:cNvPicPr preferRelativeResize="0"/>
          <p:nvPr/>
        </p:nvPicPr>
        <p:blipFill rotWithShape="1">
          <a:blip r:embed="rId3">
            <a:alphaModFix/>
          </a:blip>
          <a:srcRect/>
          <a:stretch/>
        </p:blipFill>
        <p:spPr>
          <a:xfrm>
            <a:off x="1288474" y="2548848"/>
            <a:ext cx="6562436" cy="2538423"/>
          </a:xfrm>
          <a:prstGeom prst="rect">
            <a:avLst/>
          </a:prstGeom>
          <a:noFill/>
          <a:ln>
            <a:noFill/>
          </a:ln>
        </p:spPr>
      </p:pic>
      <p:sp>
        <p:nvSpPr>
          <p:cNvPr id="331" name="Google Shape;331;p45"/>
          <p:cNvSpPr txBox="1">
            <a:spLocks noGrp="1"/>
          </p:cNvSpPr>
          <p:nvPr>
            <p:ph type="title"/>
          </p:nvPr>
        </p:nvSpPr>
        <p:spPr>
          <a:xfrm>
            <a:off x="457200" y="53579"/>
            <a:ext cx="82296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Thank you!</a:t>
            </a:r>
            <a:endParaRPr sz="4400" b="0" i="0" u="none" strike="noStrike" cap="none">
              <a:solidFill>
                <a:schemeClr val="dk1"/>
              </a:solidFill>
              <a:latin typeface="Source Sans Pro"/>
              <a:ea typeface="Source Sans Pro"/>
              <a:cs typeface="Source Sans Pro"/>
              <a:sym typeface="Source Sans Pro"/>
            </a:endParaRPr>
          </a:p>
        </p:txBody>
      </p:sp>
      <p:sp>
        <p:nvSpPr>
          <p:cNvPr id="332" name="Google Shape;332;p45"/>
          <p:cNvSpPr txBox="1"/>
          <p:nvPr/>
        </p:nvSpPr>
        <p:spPr>
          <a:xfrm>
            <a:off x="3192750" y="910975"/>
            <a:ext cx="2758500" cy="1534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Source Sans Pro"/>
                <a:ea typeface="Source Sans Pro"/>
                <a:cs typeface="Source Sans Pro"/>
                <a:sym typeface="Source Sans Pro"/>
              </a:rPr>
              <a:t>https://simssa.ca/</a:t>
            </a:r>
            <a:br>
              <a:rPr lang="en-US" sz="1800">
                <a:solidFill>
                  <a:schemeClr val="dk1"/>
                </a:solidFill>
                <a:latin typeface="Source Sans Pro"/>
                <a:ea typeface="Source Sans Pro"/>
                <a:cs typeface="Source Sans Pro"/>
                <a:sym typeface="Source Sans Pro"/>
              </a:rPr>
            </a:br>
            <a:r>
              <a:rPr lang="en-US" sz="1800">
                <a:solidFill>
                  <a:schemeClr val="dk1"/>
                </a:solidFill>
                <a:latin typeface="Source Sans Pro"/>
                <a:ea typeface="Source Sans Pro"/>
                <a:cs typeface="Source Sans Pro"/>
                <a:sym typeface="Source Sans Pro"/>
              </a:rPr>
              <a:t>emily.hopkins@mcgill.ca</a:t>
            </a: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a:solidFill>
                  <a:schemeClr val="dk1"/>
                </a:solidFill>
                <a:latin typeface="Source Sans Pro"/>
                <a:ea typeface="Source Sans Pro"/>
                <a:cs typeface="Source Sans Pro"/>
                <a:sym typeface="Source Sans Pro"/>
              </a:rPr>
              <a:t>@simssaproject</a:t>
            </a: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US" sz="1800">
                <a:solidFill>
                  <a:schemeClr val="dk1"/>
                </a:solidFill>
                <a:latin typeface="Source Sans Pro"/>
                <a:ea typeface="Source Sans Pro"/>
                <a:cs typeface="Source Sans Pro"/>
                <a:sym typeface="Source Sans Pro"/>
              </a:rPr>
              <a:t>@e_a_hopkins</a:t>
            </a:r>
            <a:br>
              <a:rPr lang="en-US" sz="1800">
                <a:solidFill>
                  <a:schemeClr val="dk1"/>
                </a:solidFill>
                <a:latin typeface="Source Sans Pro"/>
                <a:ea typeface="Source Sans Pro"/>
                <a:cs typeface="Source Sans Pro"/>
                <a:sym typeface="Source Sans Pro"/>
              </a:rPr>
            </a:b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br>
              <a:rPr lang="en-US" sz="1800">
                <a:solidFill>
                  <a:schemeClr val="dk1"/>
                </a:solidFill>
                <a:latin typeface="Source Sans Pro"/>
                <a:ea typeface="Source Sans Pro"/>
                <a:cs typeface="Source Sans Pro"/>
                <a:sym typeface="Source Sans Pro"/>
              </a:rPr>
            </a:br>
            <a:endParaRPr sz="18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20"/>
        <p:cNvGrpSpPr/>
        <p:nvPr/>
      </p:nvGrpSpPr>
      <p:grpSpPr>
        <a:xfrm>
          <a:off x="0" y="0"/>
          <a:ext cx="0" cy="0"/>
          <a:chOff x="0" y="0"/>
          <a:chExt cx="0" cy="0"/>
        </a:xfrm>
      </p:grpSpPr>
      <p:sp>
        <p:nvSpPr>
          <p:cNvPr id="321" name="Google Shape;321;p44"/>
          <p:cNvSpPr txBox="1">
            <a:spLocks noGrp="1"/>
          </p:cNvSpPr>
          <p:nvPr>
            <p:ph type="body" idx="1"/>
          </p:nvPr>
        </p:nvSpPr>
        <p:spPr>
          <a:xfrm>
            <a:off x="457200" y="187039"/>
            <a:ext cx="8229600" cy="33944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0" i="0" u="none" strike="noStrike" cap="none">
                <a:solidFill>
                  <a:schemeClr val="dk1"/>
                </a:solidFill>
                <a:latin typeface="Source Sans Pro"/>
                <a:ea typeface="Source Sans Pro"/>
                <a:cs typeface="Source Sans Pro"/>
                <a:sym typeface="Source Sans Pro"/>
              </a:rPr>
              <a:t>Arthur, Claire. “Renaissance Counterpoint in Theory and Practise: A Case Study.” Presented at the 45th Medieval and Renaissance Music Conference, Prague, Czech Republic, July 4, 2017.</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Source Sans Pro"/>
              <a:ea typeface="Source Sans Pro"/>
              <a:cs typeface="Source Sans Pro"/>
              <a:sym typeface="Source Sans Pro"/>
            </a:endParaRPr>
          </a:p>
        </p:txBody>
      </p:sp>
      <p:sp>
        <p:nvSpPr>
          <p:cNvPr id="322" name="Google Shape;322;p44"/>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32</a:t>
            </a:fld>
            <a:endParaRPr sz="1200">
              <a:solidFill>
                <a:srgbClr val="888D97"/>
              </a:solidFill>
              <a:latin typeface="Source Sans Pro"/>
              <a:ea typeface="Source Sans Pro"/>
              <a:cs typeface="Source Sans Pro"/>
              <a:sym typeface="Source Sans Pro"/>
            </a:endParaRPr>
          </a:p>
        </p:txBody>
      </p:sp>
      <p:sp>
        <p:nvSpPr>
          <p:cNvPr id="323" name="Google Shape;323;p44"/>
          <p:cNvSpPr/>
          <p:nvPr/>
        </p:nvSpPr>
        <p:spPr>
          <a:xfrm>
            <a:off x="8266550" y="874570"/>
            <a:ext cx="877455" cy="58881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pic>
        <p:nvPicPr>
          <p:cNvPr id="324" name="Google Shape;324;p44" descr="Screen Shot 2017-09-19 at 9.05.26 AM.png"/>
          <p:cNvPicPr preferRelativeResize="0"/>
          <p:nvPr/>
        </p:nvPicPr>
        <p:blipFill rotWithShape="1">
          <a:blip r:embed="rId3">
            <a:alphaModFix/>
          </a:blip>
          <a:srcRect/>
          <a:stretch/>
        </p:blipFill>
        <p:spPr>
          <a:xfrm>
            <a:off x="1716306" y="1274088"/>
            <a:ext cx="5718967" cy="37670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Melodic Search</a:t>
            </a:r>
            <a:endParaRPr sz="4400" b="0" i="0" u="none" strike="noStrike" cap="none">
              <a:solidFill>
                <a:schemeClr val="dk1"/>
              </a:solidFill>
              <a:latin typeface="Source Sans Pro"/>
              <a:ea typeface="Source Sans Pro"/>
              <a:cs typeface="Source Sans Pro"/>
              <a:sym typeface="Source Sans Pro"/>
            </a:endParaRPr>
          </a:p>
        </p:txBody>
      </p:sp>
      <p:sp>
        <p:nvSpPr>
          <p:cNvPr id="250" name="Google Shape;250;p35"/>
          <p:cNvSpPr txBox="1"/>
          <p:nvPr/>
        </p:nvSpPr>
        <p:spPr>
          <a:xfrm>
            <a:off x="923636" y="4719207"/>
            <a:ext cx="7550728"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Source Sans Pro"/>
                <a:ea typeface="Source Sans Pro"/>
                <a:cs typeface="Source Sans Pro"/>
                <a:sym typeface="Source Sans Pro"/>
              </a:rPr>
              <a:t>Garfinkle, David. “</a:t>
            </a:r>
            <a:r>
              <a:rPr lang="en-US" sz="1000" u="sng">
                <a:solidFill>
                  <a:schemeClr val="hlink"/>
                </a:solidFill>
                <a:latin typeface="Source Sans Pro"/>
                <a:ea typeface="Source Sans Pro"/>
                <a:cs typeface="Source Sans Pro"/>
                <a:sym typeface="Source Sans Pro"/>
                <a:hlinkClick r:id="rId3"/>
              </a:rPr>
              <a:t>PatternFinder: Content-based music retrieval with music21</a:t>
            </a:r>
            <a:r>
              <a:rPr lang="en-US" sz="1000">
                <a:solidFill>
                  <a:schemeClr val="dk1"/>
                </a:solidFill>
                <a:latin typeface="Source Sans Pro"/>
                <a:ea typeface="Source Sans Pro"/>
                <a:cs typeface="Source Sans Pro"/>
                <a:sym typeface="Source Sans Pro"/>
              </a:rPr>
              <a:t>” Presented at the Workshop on SIMSSa XII,  August 7, 2017.</a:t>
            </a:r>
            <a:endParaRPr sz="1000">
              <a:solidFill>
                <a:schemeClr val="dk1"/>
              </a:solidFill>
              <a:latin typeface="Source Sans Pro"/>
              <a:ea typeface="Source Sans Pro"/>
              <a:cs typeface="Source Sans Pro"/>
              <a:sym typeface="Source Sans Pro"/>
            </a:endParaRPr>
          </a:p>
        </p:txBody>
      </p:sp>
      <p:sp>
        <p:nvSpPr>
          <p:cNvPr id="251" name="Google Shape;251;p35"/>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D97"/>
                </a:solidFill>
                <a:latin typeface="Source Sans Pro"/>
                <a:ea typeface="Source Sans Pro"/>
                <a:cs typeface="Source Sans Pro"/>
                <a:sym typeface="Source Sans Pro"/>
              </a:rPr>
              <a:t>33</a:t>
            </a:fld>
            <a:endParaRPr sz="1200">
              <a:solidFill>
                <a:srgbClr val="888D97"/>
              </a:solidFill>
              <a:latin typeface="Source Sans Pro"/>
              <a:ea typeface="Source Sans Pro"/>
              <a:cs typeface="Source Sans Pro"/>
              <a:sym typeface="Source Sans Pro"/>
            </a:endParaRPr>
          </a:p>
        </p:txBody>
      </p:sp>
      <p:pic>
        <p:nvPicPr>
          <p:cNvPr id="252" name="Google Shape;252;p35" descr="Screen Shot 2017-09-18 at 10.21.04 PM.png"/>
          <p:cNvPicPr preferRelativeResize="0"/>
          <p:nvPr/>
        </p:nvPicPr>
        <p:blipFill rotWithShape="1">
          <a:blip r:embed="rId4">
            <a:alphaModFix/>
          </a:blip>
          <a:srcRect/>
          <a:stretch/>
        </p:blipFill>
        <p:spPr>
          <a:xfrm>
            <a:off x="745713" y="1063229"/>
            <a:ext cx="7855646" cy="32592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body" idx="1"/>
          </p:nvPr>
        </p:nvSpPr>
        <p:spPr>
          <a:xfrm>
            <a:off x="503380" y="836484"/>
            <a:ext cx="8229600" cy="348052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Source Sans Pro"/>
                <a:ea typeface="Source Sans Pro"/>
                <a:cs typeface="Source Sans Pro"/>
                <a:sym typeface="Source Sans Pro"/>
              </a:rPr>
              <a:t>How do we access the scores?</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Source Sans Pro"/>
              <a:ea typeface="Source Sans Pro"/>
              <a:cs typeface="Source Sans Pro"/>
              <a:sym typeface="Source Sans Pro"/>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Source Sans Pro"/>
                <a:ea typeface="Source Sans Pro"/>
                <a:cs typeface="Source Sans Pro"/>
                <a:sym typeface="Source Sans Pro"/>
              </a:rPr>
              <a:t>How can we teach computers to read musical scores?</a:t>
            </a:r>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Source Sans Pro"/>
              <a:ea typeface="Source Sans Pro"/>
              <a:cs typeface="Source Sans Pro"/>
              <a:sym typeface="Source Sans Pro"/>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Source Sans Pro"/>
                <a:ea typeface="Source Sans Pro"/>
                <a:cs typeface="Source Sans Pro"/>
                <a:sym typeface="Source Sans Pro"/>
              </a:rPr>
              <a:t>How will music search and analysis work?</a:t>
            </a:r>
            <a:endParaRPr sz="3200" b="0" i="0" u="none" strike="noStrike" cap="none">
              <a:solidFill>
                <a:schemeClr val="dk1"/>
              </a:solidFill>
              <a:latin typeface="Source Sans Pro"/>
              <a:ea typeface="Source Sans Pro"/>
              <a:cs typeface="Source Sans Pro"/>
              <a:sym typeface="Source Sans Pro"/>
            </a:endParaRPr>
          </a:p>
        </p:txBody>
      </p:sp>
      <p:sp>
        <p:nvSpPr>
          <p:cNvPr id="111" name="Google Shape;111;p16"/>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4</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457200" y="2076342"/>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How do we access the scores?</a:t>
            </a:r>
            <a:endParaRPr sz="4400" b="0" i="0" u="none" strike="noStrike" cap="none">
              <a:solidFill>
                <a:schemeClr val="dk1"/>
              </a:solidFill>
              <a:latin typeface="Source Sans Pro"/>
              <a:ea typeface="Source Sans Pro"/>
              <a:cs typeface="Source Sans Pro"/>
              <a:sym typeface="Source Sans Pro"/>
            </a:endParaRPr>
          </a:p>
        </p:txBody>
      </p:sp>
      <p:sp>
        <p:nvSpPr>
          <p:cNvPr id="117" name="Google Shape;117;p17"/>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5</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561109" y="356064"/>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Source Sans Pro"/>
              <a:buNone/>
            </a:pPr>
            <a:r>
              <a:rPr lang="en-US" sz="3959" b="0" i="0" u="none" strike="noStrike" cap="none">
                <a:solidFill>
                  <a:schemeClr val="dk1"/>
                </a:solidFill>
                <a:latin typeface="Source Sans Pro"/>
                <a:ea typeface="Source Sans Pro"/>
                <a:cs typeface="Source Sans Pro"/>
                <a:sym typeface="Source Sans Pro"/>
              </a:rPr>
              <a:t>International Image </a:t>
            </a:r>
            <a:br>
              <a:rPr lang="en-US" sz="3959" b="0" i="0" u="none" strike="noStrike" cap="none">
                <a:solidFill>
                  <a:schemeClr val="dk1"/>
                </a:solidFill>
                <a:latin typeface="Source Sans Pro"/>
                <a:ea typeface="Source Sans Pro"/>
                <a:cs typeface="Source Sans Pro"/>
                <a:sym typeface="Source Sans Pro"/>
              </a:rPr>
            </a:br>
            <a:r>
              <a:rPr lang="en-US" sz="3959" b="0" i="0" u="none" strike="noStrike" cap="none">
                <a:solidFill>
                  <a:schemeClr val="dk1"/>
                </a:solidFill>
                <a:latin typeface="Source Sans Pro"/>
                <a:ea typeface="Source Sans Pro"/>
                <a:cs typeface="Source Sans Pro"/>
                <a:sym typeface="Source Sans Pro"/>
              </a:rPr>
              <a:t>Interoperability Framework</a:t>
            </a:r>
            <a:endParaRPr sz="3959" b="0" i="0" u="none" strike="noStrike" cap="none">
              <a:solidFill>
                <a:schemeClr val="dk1"/>
              </a:solidFill>
              <a:latin typeface="Source Sans Pro"/>
              <a:ea typeface="Source Sans Pro"/>
              <a:cs typeface="Source Sans Pro"/>
              <a:sym typeface="Source Sans Pro"/>
            </a:endParaRPr>
          </a:p>
        </p:txBody>
      </p:sp>
      <p:sp>
        <p:nvSpPr>
          <p:cNvPr id="124" name="Google Shape;124;p1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6</a:t>
            </a:fld>
            <a:endParaRPr sz="1200" b="0" i="0" u="none" strike="noStrike" cap="none">
              <a:solidFill>
                <a:srgbClr val="888D97"/>
              </a:solidFill>
              <a:latin typeface="Source Sans Pro"/>
              <a:ea typeface="Source Sans Pro"/>
              <a:cs typeface="Source Sans Pro"/>
              <a:sym typeface="Source Sans Pro"/>
            </a:endParaRPr>
          </a:p>
        </p:txBody>
      </p:sp>
      <p:pic>
        <p:nvPicPr>
          <p:cNvPr id="125" name="Google Shape;125;p18" descr="iiif.png"/>
          <p:cNvPicPr preferRelativeResize="0"/>
          <p:nvPr/>
        </p:nvPicPr>
        <p:blipFill rotWithShape="1">
          <a:blip r:embed="rId3">
            <a:alphaModFix/>
          </a:blip>
          <a:srcRect/>
          <a:stretch/>
        </p:blipFill>
        <p:spPr>
          <a:xfrm>
            <a:off x="3405909" y="1547091"/>
            <a:ext cx="2540000" cy="254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7</a:t>
            </a:fld>
            <a:endParaRPr sz="1200" b="0" i="0" u="none" strike="noStrike" cap="none">
              <a:solidFill>
                <a:srgbClr val="888D97"/>
              </a:solidFill>
              <a:latin typeface="Source Sans Pro"/>
              <a:ea typeface="Source Sans Pro"/>
              <a:cs typeface="Source Sans Pro"/>
              <a:sym typeface="Source Sans Pro"/>
            </a:endParaRPr>
          </a:p>
        </p:txBody>
      </p:sp>
      <p:sp>
        <p:nvSpPr>
          <p:cNvPr id="132" name="Google Shape;132;p19"/>
          <p:cNvSpPr txBox="1">
            <a:spLocks noGrp="1"/>
          </p:cNvSpPr>
          <p:nvPr>
            <p:ph type="title"/>
          </p:nvPr>
        </p:nvSpPr>
        <p:spPr>
          <a:xfrm>
            <a:off x="457205" y="86594"/>
            <a:ext cx="7659255" cy="63633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Source Sans Pro"/>
              <a:buNone/>
            </a:pPr>
            <a:r>
              <a:rPr lang="en-US" sz="3959" b="0" i="0" u="none" strike="noStrike" cap="none">
                <a:solidFill>
                  <a:schemeClr val="dk1"/>
                </a:solidFill>
                <a:latin typeface="Source Sans Pro"/>
                <a:ea typeface="Source Sans Pro"/>
                <a:cs typeface="Source Sans Pro"/>
                <a:sym typeface="Source Sans Pro"/>
              </a:rPr>
              <a:t>MusicLibs.net</a:t>
            </a:r>
            <a:endParaRPr sz="3959" b="0" i="0" u="none" strike="noStrike" cap="none">
              <a:solidFill>
                <a:schemeClr val="dk1"/>
              </a:solidFill>
              <a:latin typeface="Source Sans Pro"/>
              <a:ea typeface="Source Sans Pro"/>
              <a:cs typeface="Source Sans Pro"/>
              <a:sym typeface="Source Sans Pro"/>
            </a:endParaRPr>
          </a:p>
        </p:txBody>
      </p:sp>
      <p:pic>
        <p:nvPicPr>
          <p:cNvPr id="133" name="Google Shape;133;p19" descr="Screen Shot 2017-09-24 at 11.25.20 PM.png"/>
          <p:cNvPicPr preferRelativeResize="0"/>
          <p:nvPr/>
        </p:nvPicPr>
        <p:blipFill rotWithShape="1">
          <a:blip r:embed="rId3">
            <a:alphaModFix/>
          </a:blip>
          <a:srcRect/>
          <a:stretch/>
        </p:blipFill>
        <p:spPr>
          <a:xfrm>
            <a:off x="1369295" y="843623"/>
            <a:ext cx="6620159" cy="41974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57200" y="1877183"/>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Source Sans Pro"/>
              <a:buNone/>
            </a:pPr>
            <a:r>
              <a:rPr lang="en-US" sz="3959" b="0" i="0" u="none" strike="noStrike" cap="none">
                <a:solidFill>
                  <a:schemeClr val="dk1"/>
                </a:solidFill>
                <a:latin typeface="Source Sans Pro"/>
                <a:ea typeface="Source Sans Pro"/>
                <a:cs typeface="Source Sans Pro"/>
                <a:sym typeface="Source Sans Pro"/>
              </a:rPr>
              <a:t>How can we teach computers to read musical scores?</a:t>
            </a:r>
            <a:endParaRPr sz="3959" b="0" i="0" u="none" strike="noStrike" cap="none">
              <a:solidFill>
                <a:schemeClr val="dk1"/>
              </a:solidFill>
              <a:latin typeface="Source Sans Pro"/>
              <a:ea typeface="Source Sans Pro"/>
              <a:cs typeface="Source Sans Pro"/>
              <a:sym typeface="Source Sans Pro"/>
            </a:endParaRPr>
          </a:p>
        </p:txBody>
      </p:sp>
      <p:sp>
        <p:nvSpPr>
          <p:cNvPr id="139" name="Google Shape;139;p2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8</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Source Sans Pro"/>
              <a:buNone/>
            </a:pPr>
            <a:r>
              <a:rPr lang="en-US" sz="4400" b="0" i="0" u="none" strike="noStrike" cap="none">
                <a:solidFill>
                  <a:schemeClr val="dk1"/>
                </a:solidFill>
                <a:latin typeface="Source Sans Pro"/>
                <a:ea typeface="Source Sans Pro"/>
                <a:cs typeface="Source Sans Pro"/>
                <a:sym typeface="Source Sans Pro"/>
              </a:rPr>
              <a:t>Optical Character Recognition</a:t>
            </a:r>
            <a:endParaRPr sz="4400" b="0" i="0" u="none" strike="noStrike" cap="none">
              <a:solidFill>
                <a:schemeClr val="dk1"/>
              </a:solidFill>
              <a:latin typeface="Source Sans Pro"/>
              <a:ea typeface="Source Sans Pro"/>
              <a:cs typeface="Source Sans Pro"/>
              <a:sym typeface="Source Sans Pro"/>
            </a:endParaRPr>
          </a:p>
        </p:txBody>
      </p:sp>
      <p:sp>
        <p:nvSpPr>
          <p:cNvPr id="145" name="Google Shape;145;p21"/>
          <p:cNvSpPr txBox="1">
            <a:spLocks noGrp="1"/>
          </p:cNvSpPr>
          <p:nvPr>
            <p:ph type="body" idx="1"/>
          </p:nvPr>
        </p:nvSpPr>
        <p:spPr>
          <a:xfrm>
            <a:off x="457200" y="1200151"/>
            <a:ext cx="8229600" cy="86071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2720"/>
              <a:buFont typeface="Arial"/>
              <a:buChar char="•"/>
            </a:pPr>
            <a:r>
              <a:rPr lang="en-US" sz="2720" b="0" i="0" u="none" strike="noStrike" cap="none">
                <a:solidFill>
                  <a:schemeClr val="dk1"/>
                </a:solidFill>
                <a:latin typeface="Source Sans Pro"/>
                <a:ea typeface="Source Sans Pro"/>
                <a:cs typeface="Source Sans Pro"/>
                <a:sym typeface="Source Sans Pro"/>
              </a:rPr>
              <a:t>Makes images of text machine-readable</a:t>
            </a:r>
            <a:endParaRPr/>
          </a:p>
          <a:p>
            <a:pPr marL="342900" marR="0" lvl="0" indent="-342900" algn="l" rtl="0">
              <a:lnSpc>
                <a:spcPct val="80000"/>
              </a:lnSpc>
              <a:spcBef>
                <a:spcPts val="544"/>
              </a:spcBef>
              <a:spcAft>
                <a:spcPts val="0"/>
              </a:spcAft>
              <a:buClr>
                <a:schemeClr val="dk1"/>
              </a:buClr>
              <a:buSzPts val="2720"/>
              <a:buFont typeface="Arial"/>
              <a:buChar char="•"/>
            </a:pPr>
            <a:r>
              <a:rPr lang="en-US" sz="2720" b="0" i="0" u="none" strike="noStrike" cap="none">
                <a:solidFill>
                  <a:schemeClr val="dk1"/>
                </a:solidFill>
                <a:latin typeface="Source Sans Pro"/>
                <a:ea typeface="Source Sans Pro"/>
                <a:cs typeface="Source Sans Pro"/>
                <a:sym typeface="Source Sans Pro"/>
              </a:rPr>
              <a:t>XML</a:t>
            </a:r>
            <a:endParaRPr sz="2720" b="0" i="0" u="none" strike="noStrike" cap="none">
              <a:solidFill>
                <a:schemeClr val="dk1"/>
              </a:solidFill>
              <a:latin typeface="Source Sans Pro"/>
              <a:ea typeface="Source Sans Pro"/>
              <a:cs typeface="Source Sans Pro"/>
              <a:sym typeface="Source Sans Pro"/>
            </a:endParaRPr>
          </a:p>
        </p:txBody>
      </p:sp>
      <p:sp>
        <p:nvSpPr>
          <p:cNvPr id="146" name="Google Shape;146;p2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D97"/>
                </a:solidFill>
                <a:latin typeface="Source Sans Pro"/>
                <a:ea typeface="Source Sans Pro"/>
                <a:cs typeface="Source Sans Pro"/>
                <a:sym typeface="Source Sans Pro"/>
              </a:rPr>
              <a:t>9</a:t>
            </a:fld>
            <a:endParaRPr sz="1200" b="0" i="0" u="none" strike="noStrike" cap="none">
              <a:solidFill>
                <a:srgbClr val="888D97"/>
              </a:solidFill>
              <a:latin typeface="Source Sans Pro"/>
              <a:ea typeface="Source Sans Pro"/>
              <a:cs typeface="Source Sans Pro"/>
              <a:sym typeface="Source Sans Pro"/>
            </a:endParaRPr>
          </a:p>
        </p:txBody>
      </p:sp>
    </p:spTree>
  </p:cSld>
  <p:clrMapOvr>
    <a:masterClrMapping/>
  </p:clrMapOvr>
</p:sld>
</file>

<file path=ppt/theme/theme1.xml><?xml version="1.0" encoding="utf-8"?>
<a:theme xmlns:a="http://schemas.openxmlformats.org/drawingml/2006/main" name="Office Them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744</Words>
  <Application>Microsoft Macintosh PowerPoint</Application>
  <PresentationFormat>On-screen Show (16:9)</PresentationFormat>
  <Paragraphs>130</Paragraphs>
  <Slides>33</Slides>
  <Notes>33</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Source Sans Pro</vt:lpstr>
      <vt:lpstr>Calibri</vt:lpstr>
      <vt:lpstr>Arial</vt:lpstr>
      <vt:lpstr>Office Theme</vt:lpstr>
      <vt:lpstr>The SIMSSA Project:  Search as access  to digital music libraries </vt:lpstr>
      <vt:lpstr>PowerPoint Presentation</vt:lpstr>
      <vt:lpstr>How it works:</vt:lpstr>
      <vt:lpstr>PowerPoint Presentation</vt:lpstr>
      <vt:lpstr>How do we access the scores?</vt:lpstr>
      <vt:lpstr>International Image  Interoperability Framework</vt:lpstr>
      <vt:lpstr>MusicLibs.net</vt:lpstr>
      <vt:lpstr>How can we teach computers to read musical scores?</vt:lpstr>
      <vt:lpstr>Optical Character Recognition</vt:lpstr>
      <vt:lpstr>Optical Music Recognition</vt:lpstr>
      <vt:lpstr>Music Encoding Initiative (MEI)</vt:lpstr>
      <vt:lpstr>Commercial OMR</vt:lpstr>
      <vt:lpstr>PowerPoint Presentation</vt:lpstr>
      <vt:lpstr>Pixel.js: Making ground truth data</vt:lpstr>
      <vt:lpstr>Pixelwise Classification</vt:lpstr>
      <vt:lpstr>Interactive Classifier:  Identifying glyphs &amp; training our OMR</vt:lpstr>
      <vt:lpstr>Neon.js: Correcting OMR output</vt:lpstr>
      <vt:lpstr>Scoring-up Tool</vt:lpstr>
      <vt:lpstr>PowerPoint Presentation</vt:lpstr>
      <vt:lpstr>PowerPoint Presentation</vt:lpstr>
      <vt:lpstr>Crowdsourced OMR Correction</vt:lpstr>
      <vt:lpstr>How will music search and  analysis work?</vt:lpstr>
      <vt:lpstr>Melodic Search</vt:lpstr>
      <vt:lpstr>PowerPoint Presentation</vt:lpstr>
      <vt:lpstr>Corpus Studies</vt:lpstr>
      <vt:lpstr>PowerPoint Presentation</vt:lpstr>
      <vt:lpstr>PowerPoint Presentation</vt:lpstr>
      <vt:lpstr>http://measuringpolyphony.org/</vt:lpstr>
      <vt:lpstr>PowerPoint Presentation</vt:lpstr>
      <vt:lpstr>Machine learning and composer identification</vt:lpstr>
      <vt:lpstr>Thank you!</vt:lpstr>
      <vt:lpstr>PowerPoint Presentation</vt:lpstr>
      <vt:lpstr>Melodic Search</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SIMSSA Project:  Search as access  to digital music libraries </dc:title>
  <cp:lastModifiedBy>Emily Ann Hopkins, Ms</cp:lastModifiedBy>
  <cp:revision>2</cp:revision>
  <dcterms:modified xsi:type="dcterms:W3CDTF">2018-11-30T20:45:54Z</dcterms:modified>
</cp:coreProperties>
</file>